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64"/>
  </p:notesMasterIdLst>
  <p:sldIdLst>
    <p:sldId id="256" r:id="rId2"/>
    <p:sldId id="257" r:id="rId3"/>
    <p:sldId id="258" r:id="rId4"/>
    <p:sldId id="259" r:id="rId5"/>
    <p:sldId id="260" r:id="rId6"/>
    <p:sldId id="261" r:id="rId7"/>
    <p:sldId id="262" r:id="rId8"/>
    <p:sldId id="362" r:id="rId9"/>
    <p:sldId id="363" r:id="rId10"/>
    <p:sldId id="416" r:id="rId11"/>
    <p:sldId id="415" r:id="rId12"/>
    <p:sldId id="414" r:id="rId13"/>
    <p:sldId id="364" r:id="rId14"/>
    <p:sldId id="365" r:id="rId15"/>
    <p:sldId id="366" r:id="rId16"/>
    <p:sldId id="367" r:id="rId17"/>
    <p:sldId id="368" r:id="rId18"/>
    <p:sldId id="369" r:id="rId19"/>
    <p:sldId id="370" r:id="rId20"/>
    <p:sldId id="371" r:id="rId21"/>
    <p:sldId id="372" r:id="rId22"/>
    <p:sldId id="373" r:id="rId23"/>
    <p:sldId id="374" r:id="rId24"/>
    <p:sldId id="375" r:id="rId25"/>
    <p:sldId id="376" r:id="rId26"/>
    <p:sldId id="377" r:id="rId27"/>
    <p:sldId id="378" r:id="rId28"/>
    <p:sldId id="379" r:id="rId29"/>
    <p:sldId id="380" r:id="rId30"/>
    <p:sldId id="381" r:id="rId31"/>
    <p:sldId id="382" r:id="rId32"/>
    <p:sldId id="383" r:id="rId33"/>
    <p:sldId id="384" r:id="rId34"/>
    <p:sldId id="385" r:id="rId35"/>
    <p:sldId id="386" r:id="rId36"/>
    <p:sldId id="387" r:id="rId37"/>
    <p:sldId id="388" r:id="rId38"/>
    <p:sldId id="389" r:id="rId39"/>
    <p:sldId id="392" r:id="rId40"/>
    <p:sldId id="390" r:id="rId41"/>
    <p:sldId id="391" r:id="rId42"/>
    <p:sldId id="393" r:id="rId43"/>
    <p:sldId id="394" r:id="rId44"/>
    <p:sldId id="395" r:id="rId45"/>
    <p:sldId id="396" r:id="rId46"/>
    <p:sldId id="397" r:id="rId47"/>
    <p:sldId id="401" r:id="rId48"/>
    <p:sldId id="398" r:id="rId49"/>
    <p:sldId id="399" r:id="rId50"/>
    <p:sldId id="400" r:id="rId51"/>
    <p:sldId id="402" r:id="rId52"/>
    <p:sldId id="403" r:id="rId53"/>
    <p:sldId id="404" r:id="rId54"/>
    <p:sldId id="405" r:id="rId55"/>
    <p:sldId id="406" r:id="rId56"/>
    <p:sldId id="407" r:id="rId57"/>
    <p:sldId id="408" r:id="rId58"/>
    <p:sldId id="409" r:id="rId59"/>
    <p:sldId id="410" r:id="rId60"/>
    <p:sldId id="411" r:id="rId61"/>
    <p:sldId id="412" r:id="rId62"/>
    <p:sldId id="413"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00"/>
    <p:restoredTop sz="80319"/>
  </p:normalViewPr>
  <p:slideViewPr>
    <p:cSldViewPr snapToGrid="0" snapToObjects="1">
      <p:cViewPr varScale="1">
        <p:scale>
          <a:sx n="110" d="100"/>
          <a:sy n="110" d="100"/>
        </p:scale>
        <p:origin x="92"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2.jpeg>
</file>

<file path=ppt/media/image3.tiff>
</file>

<file path=ppt/media/image4.tiff>
</file>

<file path=ppt/media/image5.png>
</file>

<file path=ppt/media/image6.tiff>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EAE423-25D9-A040-9086-7EFCE620D35D}" type="datetimeFigureOut">
              <a:rPr lang="en-US" smtClean="0"/>
              <a:t>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1EF36A-4186-2643-B0EB-B06B50C1DAA3}" type="slidenum">
              <a:rPr lang="en-US" smtClean="0"/>
              <a:t>‹#›</a:t>
            </a:fld>
            <a:endParaRPr lang="en-US"/>
          </a:p>
        </p:txBody>
      </p:sp>
    </p:spTree>
    <p:extLst>
      <p:ext uri="{BB962C8B-B14F-4D97-AF65-F5344CB8AC3E}">
        <p14:creationId xmlns:p14="http://schemas.microsoft.com/office/powerpoint/2010/main" val="274543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a:t>
            </a:fld>
            <a:endParaRPr lang="en-US"/>
          </a:p>
        </p:txBody>
      </p:sp>
    </p:spTree>
    <p:extLst>
      <p:ext uri="{BB962C8B-B14F-4D97-AF65-F5344CB8AC3E}">
        <p14:creationId xmlns:p14="http://schemas.microsoft.com/office/powerpoint/2010/main" val="11139093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you’ll pardon the meme…</a:t>
            </a:r>
          </a:p>
        </p:txBody>
      </p:sp>
      <p:sp>
        <p:nvSpPr>
          <p:cNvPr id="4" name="Slide Number Placeholder 3"/>
          <p:cNvSpPr>
            <a:spLocks noGrp="1"/>
          </p:cNvSpPr>
          <p:nvPr>
            <p:ph type="sldNum" sz="quarter" idx="5"/>
          </p:nvPr>
        </p:nvSpPr>
        <p:spPr/>
        <p:txBody>
          <a:bodyPr/>
          <a:lstStyle/>
          <a:p>
            <a:fld id="{841EF36A-4186-2643-B0EB-B06B50C1DAA3}" type="slidenum">
              <a:rPr lang="en-US" smtClean="0"/>
              <a:t>11</a:t>
            </a:fld>
            <a:endParaRPr lang="en-US"/>
          </a:p>
        </p:txBody>
      </p:sp>
    </p:spTree>
    <p:extLst>
      <p:ext uri="{BB962C8B-B14F-4D97-AF65-F5344CB8AC3E}">
        <p14:creationId xmlns:p14="http://schemas.microsoft.com/office/powerpoint/2010/main" val="42722819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how search, in general, is a way to peer into the future, but uninformed search does this by largely only considering any given nodes distance from the start node.</a:t>
            </a:r>
          </a:p>
          <a:p>
            <a:endParaRPr lang="en-US" dirty="0"/>
          </a:p>
          <a:p>
            <a:r>
              <a:rPr lang="en-US" dirty="0"/>
              <a:t>Informed search, however, relies on having an estimation of the distance any node has to the goal node, i.e., “the future work that remains to be done.” In informed search algorithms, nodes are expanded based on two criteria: how hard it is to get to that node from the initial state, and how hard it is to get to the goal FROM this node we are considering expanding.</a:t>
            </a:r>
          </a:p>
          <a:p>
            <a:endParaRPr lang="en-US" dirty="0"/>
          </a:p>
          <a:p>
            <a:r>
              <a:rPr lang="en-US" dirty="0"/>
              <a:t>You often won’t know exactly how much work remains to be done, but we’ll soon see that frequently we can come up with an estimate for it. And that estimate is known as a heuristic.</a:t>
            </a:r>
          </a:p>
        </p:txBody>
      </p:sp>
      <p:sp>
        <p:nvSpPr>
          <p:cNvPr id="4" name="Slide Number Placeholder 3"/>
          <p:cNvSpPr>
            <a:spLocks noGrp="1"/>
          </p:cNvSpPr>
          <p:nvPr>
            <p:ph type="sldNum" sz="quarter" idx="5"/>
          </p:nvPr>
        </p:nvSpPr>
        <p:spPr/>
        <p:txBody>
          <a:bodyPr/>
          <a:lstStyle/>
          <a:p>
            <a:fld id="{841EF36A-4186-2643-B0EB-B06B50C1DAA3}" type="slidenum">
              <a:rPr lang="en-US" smtClean="0"/>
              <a:t>12</a:t>
            </a:fld>
            <a:endParaRPr lang="en-US"/>
          </a:p>
        </p:txBody>
      </p:sp>
    </p:spTree>
    <p:extLst>
      <p:ext uri="{BB962C8B-B14F-4D97-AF65-F5344CB8AC3E}">
        <p14:creationId xmlns:p14="http://schemas.microsoft.com/office/powerpoint/2010/main" val="622274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overly optimistic, we mean, ah “inaccurate.” It might underestimate the amount of work that remains. And by “might not even be “possible” we mean that the way that it computes its estimate might “cheat” or break other rules of the world, such as “flying over the walls” of grid world. But that’s OK! In fact, it’s good!</a:t>
            </a:r>
          </a:p>
        </p:txBody>
      </p:sp>
      <p:sp>
        <p:nvSpPr>
          <p:cNvPr id="4" name="Slide Number Placeholder 3"/>
          <p:cNvSpPr>
            <a:spLocks noGrp="1"/>
          </p:cNvSpPr>
          <p:nvPr>
            <p:ph type="sldNum" sz="quarter" idx="5"/>
          </p:nvPr>
        </p:nvSpPr>
        <p:spPr/>
        <p:txBody>
          <a:bodyPr/>
          <a:lstStyle/>
          <a:p>
            <a:fld id="{841EF36A-4186-2643-B0EB-B06B50C1DAA3}" type="slidenum">
              <a:rPr lang="en-US" smtClean="0"/>
              <a:t>13</a:t>
            </a:fld>
            <a:endParaRPr lang="en-US"/>
          </a:p>
        </p:txBody>
      </p:sp>
    </p:spTree>
    <p:extLst>
      <p:ext uri="{BB962C8B-B14F-4D97-AF65-F5344CB8AC3E}">
        <p14:creationId xmlns:p14="http://schemas.microsoft.com/office/powerpoint/2010/main" val="26000731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Distance “as the crow flies”</a:t>
            </a:r>
          </a:p>
        </p:txBody>
      </p:sp>
      <p:sp>
        <p:nvSpPr>
          <p:cNvPr id="4" name="Slide Number Placeholder 3"/>
          <p:cNvSpPr>
            <a:spLocks noGrp="1"/>
          </p:cNvSpPr>
          <p:nvPr>
            <p:ph type="sldNum" sz="quarter" idx="5"/>
          </p:nvPr>
        </p:nvSpPr>
        <p:spPr/>
        <p:txBody>
          <a:bodyPr/>
          <a:lstStyle/>
          <a:p>
            <a:fld id="{841EF36A-4186-2643-B0EB-B06B50C1DAA3}" type="slidenum">
              <a:rPr lang="en-US" smtClean="0"/>
              <a:t>14</a:t>
            </a:fld>
            <a:endParaRPr lang="en-US"/>
          </a:p>
        </p:txBody>
      </p:sp>
    </p:spTree>
    <p:extLst>
      <p:ext uri="{BB962C8B-B14F-4D97-AF65-F5344CB8AC3E}">
        <p14:creationId xmlns:p14="http://schemas.microsoft.com/office/powerpoint/2010/main" val="1163485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I realize the arrows are coming out of the circles instead of the towns themselves, which messes up their lengths. The general idea still holds! I tried to make it so that the arrows didn’t overlap each other that much.</a:t>
            </a:r>
          </a:p>
          <a:p>
            <a:endParaRPr lang="en-US" dirty="0"/>
          </a:p>
          <a:p>
            <a:r>
              <a:rPr lang="en-US" dirty="0"/>
              <a:t>And again – the heuristic isn’t always right! Maybe there’s a huge traffic jam or giant wall or something blocking you, you might have to go around. BUT – it still seems *reasonable* that this would help you out in choosing what a good ‘first city’ from the frontier to visit next.</a:t>
            </a:r>
          </a:p>
        </p:txBody>
      </p:sp>
      <p:sp>
        <p:nvSpPr>
          <p:cNvPr id="4" name="Slide Number Placeholder 3"/>
          <p:cNvSpPr>
            <a:spLocks noGrp="1"/>
          </p:cNvSpPr>
          <p:nvPr>
            <p:ph type="sldNum" sz="quarter" idx="5"/>
          </p:nvPr>
        </p:nvSpPr>
        <p:spPr/>
        <p:txBody>
          <a:bodyPr/>
          <a:lstStyle/>
          <a:p>
            <a:fld id="{841EF36A-4186-2643-B0EB-B06B50C1DAA3}" type="slidenum">
              <a:rPr lang="en-US" smtClean="0"/>
              <a:t>15</a:t>
            </a:fld>
            <a:endParaRPr lang="en-US"/>
          </a:p>
        </p:txBody>
      </p:sp>
    </p:spTree>
    <p:extLst>
      <p:ext uri="{BB962C8B-B14F-4D97-AF65-F5344CB8AC3E}">
        <p14:creationId xmlns:p14="http://schemas.microsoft.com/office/powerpoint/2010/main" val="2356675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how the origin is in the upper left, y increases as we go downwards.</a:t>
            </a:r>
          </a:p>
        </p:txBody>
      </p:sp>
      <p:sp>
        <p:nvSpPr>
          <p:cNvPr id="4" name="Slide Number Placeholder 3"/>
          <p:cNvSpPr>
            <a:spLocks noGrp="1"/>
          </p:cNvSpPr>
          <p:nvPr>
            <p:ph type="sldNum" sz="quarter" idx="5"/>
          </p:nvPr>
        </p:nvSpPr>
        <p:spPr/>
        <p:txBody>
          <a:bodyPr/>
          <a:lstStyle/>
          <a:p>
            <a:fld id="{841EF36A-4186-2643-B0EB-B06B50C1DAA3}" type="slidenum">
              <a:rPr lang="en-US" smtClean="0"/>
              <a:t>16</a:t>
            </a:fld>
            <a:endParaRPr lang="en-US"/>
          </a:p>
        </p:txBody>
      </p:sp>
    </p:spTree>
    <p:extLst>
      <p:ext uri="{BB962C8B-B14F-4D97-AF65-F5344CB8AC3E}">
        <p14:creationId xmlns:p14="http://schemas.microsoft.com/office/powerpoint/2010/main" val="14857490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manhatten</a:t>
            </a:r>
            <a:r>
              <a:rPr lang="en-US" dirty="0"/>
              <a:t> distance is the absolute value of the difference of the x coordinates plus the absolute value of the difference of the y coordinates.</a:t>
            </a:r>
          </a:p>
          <a:p>
            <a:endParaRPr lang="en-US" dirty="0"/>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17</a:t>
            </a:fld>
            <a:endParaRPr lang="en-US"/>
          </a:p>
        </p:txBody>
      </p:sp>
    </p:spTree>
    <p:extLst>
      <p:ext uri="{BB962C8B-B14F-4D97-AF65-F5344CB8AC3E}">
        <p14:creationId xmlns:p14="http://schemas.microsoft.com/office/powerpoint/2010/main" val="288222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18</a:t>
            </a:fld>
            <a:endParaRPr lang="en-US"/>
          </a:p>
        </p:txBody>
      </p:sp>
    </p:spTree>
    <p:extLst>
      <p:ext uri="{BB962C8B-B14F-4D97-AF65-F5344CB8AC3E}">
        <p14:creationId xmlns:p14="http://schemas.microsoft.com/office/powerpoint/2010/main" val="29882605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19</a:t>
            </a:fld>
            <a:endParaRPr lang="en-US"/>
          </a:p>
        </p:txBody>
      </p:sp>
    </p:spTree>
    <p:extLst>
      <p:ext uri="{BB962C8B-B14F-4D97-AF65-F5344CB8AC3E}">
        <p14:creationId xmlns:p14="http://schemas.microsoft.com/office/powerpoint/2010/main" val="1395144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20</a:t>
            </a:fld>
            <a:endParaRPr lang="en-US"/>
          </a:p>
        </p:txBody>
      </p:sp>
    </p:spTree>
    <p:extLst>
      <p:ext uri="{BB962C8B-B14F-4D97-AF65-F5344CB8AC3E}">
        <p14:creationId xmlns:p14="http://schemas.microsoft.com/office/powerpoint/2010/main" val="872357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Let’s say we start in Sibiu, want to get to Pitesti</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a:t>
            </a:fld>
            <a:endParaRPr lang="en-US"/>
          </a:p>
        </p:txBody>
      </p:sp>
    </p:spTree>
    <p:extLst>
      <p:ext uri="{BB962C8B-B14F-4D97-AF65-F5344CB8AC3E}">
        <p14:creationId xmlns:p14="http://schemas.microsoft.com/office/powerpoint/2010/main" val="20632855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First Search is a new search strategy – and will be our first kind of informed search!</a:t>
            </a:r>
          </a:p>
          <a:p>
            <a:r>
              <a:rPr lang="en-US" dirty="0"/>
              <a:t>Here, we’ve got all of our states on the frontier, and with the power of a heuristic in our pocket, we can pick one that we think is going to bring us closer to our goal.</a:t>
            </a:r>
          </a:p>
        </p:txBody>
      </p:sp>
      <p:sp>
        <p:nvSpPr>
          <p:cNvPr id="4" name="Slide Number Placeholder 3"/>
          <p:cNvSpPr>
            <a:spLocks noGrp="1"/>
          </p:cNvSpPr>
          <p:nvPr>
            <p:ph type="sldNum" sz="quarter" idx="5"/>
          </p:nvPr>
        </p:nvSpPr>
        <p:spPr/>
        <p:txBody>
          <a:bodyPr/>
          <a:lstStyle/>
          <a:p>
            <a:fld id="{841EF36A-4186-2643-B0EB-B06B50C1DAA3}" type="slidenum">
              <a:rPr lang="en-US" smtClean="0"/>
              <a:t>21</a:t>
            </a:fld>
            <a:endParaRPr lang="en-US"/>
          </a:p>
        </p:txBody>
      </p:sp>
    </p:spTree>
    <p:extLst>
      <p:ext uri="{BB962C8B-B14F-4D97-AF65-F5344CB8AC3E}">
        <p14:creationId xmlns:p14="http://schemas.microsoft.com/office/powerpoint/2010/main" val="39273793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talk about two flavors of best first search – greedy search and A* search.</a:t>
            </a:r>
          </a:p>
        </p:txBody>
      </p:sp>
      <p:sp>
        <p:nvSpPr>
          <p:cNvPr id="4" name="Slide Number Placeholder 3"/>
          <p:cNvSpPr>
            <a:spLocks noGrp="1"/>
          </p:cNvSpPr>
          <p:nvPr>
            <p:ph type="sldNum" sz="quarter" idx="5"/>
          </p:nvPr>
        </p:nvSpPr>
        <p:spPr/>
        <p:txBody>
          <a:bodyPr/>
          <a:lstStyle/>
          <a:p>
            <a:fld id="{841EF36A-4186-2643-B0EB-B06B50C1DAA3}" type="slidenum">
              <a:rPr lang="en-US" smtClean="0"/>
              <a:t>22</a:t>
            </a:fld>
            <a:endParaRPr lang="en-US"/>
          </a:p>
        </p:txBody>
      </p:sp>
    </p:spTree>
    <p:extLst>
      <p:ext uri="{BB962C8B-B14F-4D97-AF65-F5344CB8AC3E}">
        <p14:creationId xmlns:p14="http://schemas.microsoft.com/office/powerpoint/2010/main" val="1618530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with greedy search. The idea here is very simple! Pick the node with the “best” heuristic!</a:t>
            </a:r>
          </a:p>
          <a:p>
            <a:endParaRPr lang="en-US" dirty="0"/>
          </a:p>
          <a:p>
            <a:r>
              <a:rPr lang="en-US" dirty="0"/>
              <a:t>This is in some ways the opposite of what we saw before with uninformed search – if uninformed search only cared about how far away any given node was from the start when choosing what to expand, greedy search ONLY cares about the (estimated) distance any given node is to the goal when choosing to expand.</a:t>
            </a:r>
          </a:p>
        </p:txBody>
      </p:sp>
      <p:sp>
        <p:nvSpPr>
          <p:cNvPr id="4" name="Slide Number Placeholder 3"/>
          <p:cNvSpPr>
            <a:spLocks noGrp="1"/>
          </p:cNvSpPr>
          <p:nvPr>
            <p:ph type="sldNum" sz="quarter" idx="5"/>
          </p:nvPr>
        </p:nvSpPr>
        <p:spPr/>
        <p:txBody>
          <a:bodyPr/>
          <a:lstStyle/>
          <a:p>
            <a:fld id="{841EF36A-4186-2643-B0EB-B06B50C1DAA3}" type="slidenum">
              <a:rPr lang="en-US" smtClean="0"/>
              <a:t>23</a:t>
            </a:fld>
            <a:endParaRPr lang="en-US"/>
          </a:p>
        </p:txBody>
      </p:sp>
    </p:spTree>
    <p:extLst>
      <p:ext uri="{BB962C8B-B14F-4D97-AF65-F5344CB8AC3E}">
        <p14:creationId xmlns:p14="http://schemas.microsoft.com/office/powerpoint/2010/main" val="31016209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 to grid world again!</a:t>
            </a:r>
          </a:p>
          <a:p>
            <a:r>
              <a:rPr lang="en-US" dirty="0"/>
              <a:t>Again, let’s say L is where we start, and G is where we are trying to get to!</a:t>
            </a:r>
          </a:p>
        </p:txBody>
      </p:sp>
      <p:sp>
        <p:nvSpPr>
          <p:cNvPr id="4" name="Slide Number Placeholder 3"/>
          <p:cNvSpPr>
            <a:spLocks noGrp="1"/>
          </p:cNvSpPr>
          <p:nvPr>
            <p:ph type="sldNum" sz="quarter" idx="5"/>
          </p:nvPr>
        </p:nvSpPr>
        <p:spPr/>
        <p:txBody>
          <a:bodyPr/>
          <a:lstStyle/>
          <a:p>
            <a:fld id="{841EF36A-4186-2643-B0EB-B06B50C1DAA3}" type="slidenum">
              <a:rPr lang="en-US" smtClean="0"/>
              <a:t>24</a:t>
            </a:fld>
            <a:endParaRPr lang="en-US"/>
          </a:p>
        </p:txBody>
      </p:sp>
    </p:spTree>
    <p:extLst>
      <p:ext uri="{BB962C8B-B14F-4D97-AF65-F5344CB8AC3E}">
        <p14:creationId xmlns:p14="http://schemas.microsoft.com/office/powerpoint/2010/main" val="20667793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25</a:t>
            </a:fld>
            <a:endParaRPr lang="en-US"/>
          </a:p>
        </p:txBody>
      </p:sp>
    </p:spTree>
    <p:extLst>
      <p:ext uri="{BB962C8B-B14F-4D97-AF65-F5344CB8AC3E}">
        <p14:creationId xmlns:p14="http://schemas.microsoft.com/office/powerpoint/2010/main" val="14043777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26</a:t>
            </a:fld>
            <a:endParaRPr lang="en-US"/>
          </a:p>
        </p:txBody>
      </p:sp>
    </p:spTree>
    <p:extLst>
      <p:ext uri="{BB962C8B-B14F-4D97-AF65-F5344CB8AC3E}">
        <p14:creationId xmlns:p14="http://schemas.microsoft.com/office/powerpoint/2010/main" val="9573816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27</a:t>
            </a:fld>
            <a:endParaRPr lang="en-US"/>
          </a:p>
        </p:txBody>
      </p:sp>
    </p:spTree>
    <p:extLst>
      <p:ext uri="{BB962C8B-B14F-4D97-AF65-F5344CB8AC3E}">
        <p14:creationId xmlns:p14="http://schemas.microsoft.com/office/powerpoint/2010/main" val="9311022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at this point, the heuristic of C is only 2, so it will be expanded next.</a:t>
            </a:r>
          </a:p>
        </p:txBody>
      </p:sp>
      <p:sp>
        <p:nvSpPr>
          <p:cNvPr id="4" name="Slide Number Placeholder 3"/>
          <p:cNvSpPr>
            <a:spLocks noGrp="1"/>
          </p:cNvSpPr>
          <p:nvPr>
            <p:ph type="sldNum" sz="quarter" idx="5"/>
          </p:nvPr>
        </p:nvSpPr>
        <p:spPr/>
        <p:txBody>
          <a:bodyPr/>
          <a:lstStyle/>
          <a:p>
            <a:fld id="{841EF36A-4186-2643-B0EB-B06B50C1DAA3}" type="slidenum">
              <a:rPr lang="en-US" smtClean="0"/>
              <a:t>28</a:t>
            </a:fld>
            <a:endParaRPr lang="en-US"/>
          </a:p>
        </p:txBody>
      </p:sp>
    </p:spTree>
    <p:extLst>
      <p:ext uri="{BB962C8B-B14F-4D97-AF65-F5344CB8AC3E}">
        <p14:creationId xmlns:p14="http://schemas.microsoft.com/office/powerpoint/2010/main" val="20259850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heuristic of B is 1, so it will be expanded next.</a:t>
            </a:r>
          </a:p>
        </p:txBody>
      </p:sp>
      <p:sp>
        <p:nvSpPr>
          <p:cNvPr id="4" name="Slide Number Placeholder 3"/>
          <p:cNvSpPr>
            <a:spLocks noGrp="1"/>
          </p:cNvSpPr>
          <p:nvPr>
            <p:ph type="sldNum" sz="quarter" idx="5"/>
          </p:nvPr>
        </p:nvSpPr>
        <p:spPr/>
        <p:txBody>
          <a:bodyPr/>
          <a:lstStyle/>
          <a:p>
            <a:fld id="{841EF36A-4186-2643-B0EB-B06B50C1DAA3}" type="slidenum">
              <a:rPr lang="en-US" smtClean="0"/>
              <a:t>29</a:t>
            </a:fld>
            <a:endParaRPr lang="en-US"/>
          </a:p>
        </p:txBody>
      </p:sp>
    </p:spTree>
    <p:extLst>
      <p:ext uri="{BB962C8B-B14F-4D97-AF65-F5344CB8AC3E}">
        <p14:creationId xmlns:p14="http://schemas.microsoft.com/office/powerpoint/2010/main" val="15177452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heuristic of G is, in fact, 0! It has a zero distance from the goal!</a:t>
            </a:r>
          </a:p>
        </p:txBody>
      </p:sp>
      <p:sp>
        <p:nvSpPr>
          <p:cNvPr id="4" name="Slide Number Placeholder 3"/>
          <p:cNvSpPr>
            <a:spLocks noGrp="1"/>
          </p:cNvSpPr>
          <p:nvPr>
            <p:ph type="sldNum" sz="quarter" idx="5"/>
          </p:nvPr>
        </p:nvSpPr>
        <p:spPr/>
        <p:txBody>
          <a:bodyPr/>
          <a:lstStyle/>
          <a:p>
            <a:fld id="{841EF36A-4186-2643-B0EB-B06B50C1DAA3}" type="slidenum">
              <a:rPr lang="en-US" smtClean="0"/>
              <a:t>30</a:t>
            </a:fld>
            <a:endParaRPr lang="en-US"/>
          </a:p>
        </p:txBody>
      </p:sp>
    </p:spTree>
    <p:extLst>
      <p:ext uri="{BB962C8B-B14F-4D97-AF65-F5344CB8AC3E}">
        <p14:creationId xmlns:p14="http://schemas.microsoft.com/office/powerpoint/2010/main" val="1230629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saw that this exact same algorithm worked for several different search strategies!  The data structure that we used to represent the Frontier would change the node selection process enough to create entirely different search strategies!</a:t>
            </a:r>
          </a:p>
        </p:txBody>
      </p:sp>
      <p:sp>
        <p:nvSpPr>
          <p:cNvPr id="4" name="Slide Number Placeholder 3"/>
          <p:cNvSpPr>
            <a:spLocks noGrp="1"/>
          </p:cNvSpPr>
          <p:nvPr>
            <p:ph type="sldNum" sz="quarter" idx="5"/>
          </p:nvPr>
        </p:nvSpPr>
        <p:spPr/>
        <p:txBody>
          <a:bodyPr/>
          <a:lstStyle/>
          <a:p>
            <a:fld id="{841EF36A-4186-2643-B0EB-B06B50C1DAA3}" type="slidenum">
              <a:rPr lang="en-US" smtClean="0"/>
              <a:t>4</a:t>
            </a:fld>
            <a:endParaRPr lang="en-US"/>
          </a:p>
        </p:txBody>
      </p:sp>
    </p:spTree>
    <p:extLst>
      <p:ext uri="{BB962C8B-B14F-4D97-AF65-F5344CB8AC3E}">
        <p14:creationId xmlns:p14="http://schemas.microsoft.com/office/powerpoint/2010/main" val="18662107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31</a:t>
            </a:fld>
            <a:endParaRPr lang="en-US"/>
          </a:p>
        </p:txBody>
      </p:sp>
    </p:spTree>
    <p:extLst>
      <p:ext uri="{BB962C8B-B14F-4D97-AF65-F5344CB8AC3E}">
        <p14:creationId xmlns:p14="http://schemas.microsoft.com/office/powerpoint/2010/main" val="26576129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min priority queue, I mean a queue that returns the object with the “smallest” key. And in greedy search, the key (i.e., the priority) is simply the heuristic.</a:t>
            </a:r>
          </a:p>
        </p:txBody>
      </p:sp>
      <p:sp>
        <p:nvSpPr>
          <p:cNvPr id="4" name="Slide Number Placeholder 3"/>
          <p:cNvSpPr>
            <a:spLocks noGrp="1"/>
          </p:cNvSpPr>
          <p:nvPr>
            <p:ph type="sldNum" sz="quarter" idx="5"/>
          </p:nvPr>
        </p:nvSpPr>
        <p:spPr/>
        <p:txBody>
          <a:bodyPr/>
          <a:lstStyle/>
          <a:p>
            <a:fld id="{841EF36A-4186-2643-B0EB-B06B50C1DAA3}" type="slidenum">
              <a:rPr lang="en-US" smtClean="0"/>
              <a:t>32</a:t>
            </a:fld>
            <a:endParaRPr lang="en-US"/>
          </a:p>
        </p:txBody>
      </p:sp>
    </p:spTree>
    <p:extLst>
      <p:ext uri="{BB962C8B-B14F-4D97-AF65-F5344CB8AC3E}">
        <p14:creationId xmlns:p14="http://schemas.microsoft.com/office/powerpoint/2010/main" val="886225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straight line heuristic is </a:t>
            </a:r>
            <a:r>
              <a:rPr lang="en-US" dirty="0" err="1"/>
              <a:t>Neamt</a:t>
            </a:r>
            <a:r>
              <a:rPr lang="en-US" dirty="0"/>
              <a:t> is 100 units away from </a:t>
            </a:r>
            <a:r>
              <a:rPr lang="en-US" dirty="0" err="1"/>
              <a:t>Fagaras</a:t>
            </a:r>
            <a:r>
              <a:rPr lang="en-US" dirty="0"/>
              <a:t>, Iasi is 120, and </a:t>
            </a:r>
            <a:r>
              <a:rPr lang="en-US" dirty="0" err="1"/>
              <a:t>Vaslui</a:t>
            </a:r>
            <a:r>
              <a:rPr lang="en-US" dirty="0"/>
              <a:t> is 150.</a:t>
            </a:r>
          </a:p>
          <a:p>
            <a:endParaRPr lang="en-US" dirty="0"/>
          </a:p>
          <a:p>
            <a:r>
              <a:rPr lang="en-US" dirty="0"/>
              <a:t>We can see that we end up going back and forth between the two forever!</a:t>
            </a:r>
          </a:p>
          <a:p>
            <a:endParaRPr lang="en-US" dirty="0"/>
          </a:p>
          <a:p>
            <a:r>
              <a:rPr lang="en-US" dirty="0"/>
              <a:t>So, just like depth first search, depending on how we construct the problem, it might not be complete.</a:t>
            </a:r>
          </a:p>
        </p:txBody>
      </p:sp>
      <p:sp>
        <p:nvSpPr>
          <p:cNvPr id="4" name="Slide Number Placeholder 3"/>
          <p:cNvSpPr>
            <a:spLocks noGrp="1"/>
          </p:cNvSpPr>
          <p:nvPr>
            <p:ph type="sldNum" sz="quarter" idx="5"/>
          </p:nvPr>
        </p:nvSpPr>
        <p:spPr/>
        <p:txBody>
          <a:bodyPr/>
          <a:lstStyle/>
          <a:p>
            <a:fld id="{841EF36A-4186-2643-B0EB-B06B50C1DAA3}" type="slidenum">
              <a:rPr lang="en-US" smtClean="0"/>
              <a:t>33</a:t>
            </a:fld>
            <a:endParaRPr lang="en-US"/>
          </a:p>
        </p:txBody>
      </p:sp>
    </p:spTree>
    <p:extLst>
      <p:ext uri="{BB962C8B-B14F-4D97-AF65-F5344CB8AC3E}">
        <p14:creationId xmlns:p14="http://schemas.microsoft.com/office/powerpoint/2010/main" val="11070895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both these straight line estimates are under estimates, but again, as we’ve seen, that’s OK. that’s how heuristics work. But we can kind of see, oh, wow, that </a:t>
            </a:r>
            <a:r>
              <a:rPr lang="en-US" dirty="0" err="1"/>
              <a:t>Fagaras</a:t>
            </a:r>
            <a:r>
              <a:rPr lang="en-US" dirty="0"/>
              <a:t> route is a *big* underestimate</a:t>
            </a:r>
          </a:p>
        </p:txBody>
      </p:sp>
      <p:sp>
        <p:nvSpPr>
          <p:cNvPr id="4" name="Slide Number Placeholder 3"/>
          <p:cNvSpPr>
            <a:spLocks noGrp="1"/>
          </p:cNvSpPr>
          <p:nvPr>
            <p:ph type="sldNum" sz="quarter" idx="5"/>
          </p:nvPr>
        </p:nvSpPr>
        <p:spPr/>
        <p:txBody>
          <a:bodyPr/>
          <a:lstStyle/>
          <a:p>
            <a:fld id="{841EF36A-4186-2643-B0EB-B06B50C1DAA3}" type="slidenum">
              <a:rPr lang="en-US" smtClean="0"/>
              <a:t>34</a:t>
            </a:fld>
            <a:endParaRPr lang="en-US"/>
          </a:p>
        </p:txBody>
      </p:sp>
    </p:spTree>
    <p:extLst>
      <p:ext uri="{BB962C8B-B14F-4D97-AF65-F5344CB8AC3E}">
        <p14:creationId xmlns:p14="http://schemas.microsoft.com/office/powerpoint/2010/main" val="22207573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YET – clearly if you underestimate TOO MUCH you can lead to problems!</a:t>
            </a:r>
          </a:p>
          <a:p>
            <a:endParaRPr lang="en-US" dirty="0"/>
          </a:p>
          <a:p>
            <a:r>
              <a:rPr lang="en-US" dirty="0"/>
              <a:t>With the heuristic values we had, we chose the </a:t>
            </a:r>
            <a:r>
              <a:rPr lang="en-US" dirty="0" err="1"/>
              <a:t>Fagaras</a:t>
            </a:r>
            <a:r>
              <a:rPr lang="en-US" dirty="0"/>
              <a:t> path, but we can see given this map that the </a:t>
            </a:r>
            <a:r>
              <a:rPr lang="en-US" dirty="0" err="1"/>
              <a:t>Rimnicu</a:t>
            </a:r>
            <a:r>
              <a:rPr lang="en-US" dirty="0"/>
              <a:t> </a:t>
            </a:r>
            <a:r>
              <a:rPr lang="en-US" dirty="0" err="1"/>
              <a:t>Vilcea</a:t>
            </a:r>
            <a:r>
              <a:rPr lang="en-US" dirty="0"/>
              <a:t> path is actually superior!</a:t>
            </a:r>
          </a:p>
        </p:txBody>
      </p:sp>
      <p:sp>
        <p:nvSpPr>
          <p:cNvPr id="4" name="Slide Number Placeholder 3"/>
          <p:cNvSpPr>
            <a:spLocks noGrp="1"/>
          </p:cNvSpPr>
          <p:nvPr>
            <p:ph type="sldNum" sz="quarter" idx="5"/>
          </p:nvPr>
        </p:nvSpPr>
        <p:spPr/>
        <p:txBody>
          <a:bodyPr/>
          <a:lstStyle/>
          <a:p>
            <a:fld id="{841EF36A-4186-2643-B0EB-B06B50C1DAA3}" type="slidenum">
              <a:rPr lang="en-US" smtClean="0"/>
              <a:t>35</a:t>
            </a:fld>
            <a:endParaRPr lang="en-US"/>
          </a:p>
        </p:txBody>
      </p:sp>
    </p:spTree>
    <p:extLst>
      <p:ext uri="{BB962C8B-B14F-4D97-AF65-F5344CB8AC3E}">
        <p14:creationId xmlns:p14="http://schemas.microsoft.com/office/powerpoint/2010/main" val="3491841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basically the upshot of if it is optimal and incomplete.</a:t>
            </a:r>
          </a:p>
        </p:txBody>
      </p:sp>
      <p:sp>
        <p:nvSpPr>
          <p:cNvPr id="4" name="Slide Number Placeholder 3"/>
          <p:cNvSpPr>
            <a:spLocks noGrp="1"/>
          </p:cNvSpPr>
          <p:nvPr>
            <p:ph type="sldNum" sz="quarter" idx="5"/>
          </p:nvPr>
        </p:nvSpPr>
        <p:spPr/>
        <p:txBody>
          <a:bodyPr/>
          <a:lstStyle/>
          <a:p>
            <a:fld id="{841EF36A-4186-2643-B0EB-B06B50C1DAA3}" type="slidenum">
              <a:rPr lang="en-US" smtClean="0"/>
              <a:t>36</a:t>
            </a:fld>
            <a:endParaRPr lang="en-US"/>
          </a:p>
        </p:txBody>
      </p:sp>
    </p:spTree>
    <p:extLst>
      <p:ext uri="{BB962C8B-B14F-4D97-AF65-F5344CB8AC3E}">
        <p14:creationId xmlns:p14="http://schemas.microsoft.com/office/powerpoint/2010/main" val="6894412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Heuristic reduces complexity.</a:t>
            </a:r>
          </a:p>
          <a:p>
            <a:endParaRPr lang="en-US" dirty="0"/>
          </a:p>
          <a:p>
            <a:r>
              <a:rPr lang="en-US" dirty="0"/>
              <a:t>The exact amount of reduction depends on the problem that is being solved.</a:t>
            </a:r>
          </a:p>
        </p:txBody>
      </p:sp>
      <p:sp>
        <p:nvSpPr>
          <p:cNvPr id="4" name="Slide Number Placeholder 3"/>
          <p:cNvSpPr>
            <a:spLocks noGrp="1"/>
          </p:cNvSpPr>
          <p:nvPr>
            <p:ph type="sldNum" sz="quarter" idx="5"/>
          </p:nvPr>
        </p:nvSpPr>
        <p:spPr/>
        <p:txBody>
          <a:bodyPr/>
          <a:lstStyle/>
          <a:p>
            <a:fld id="{841EF36A-4186-2643-B0EB-B06B50C1DAA3}" type="slidenum">
              <a:rPr lang="en-US" smtClean="0"/>
              <a:t>37</a:t>
            </a:fld>
            <a:endParaRPr lang="en-US"/>
          </a:p>
        </p:txBody>
      </p:sp>
    </p:spTree>
    <p:extLst>
      <p:ext uri="{BB962C8B-B14F-4D97-AF65-F5344CB8AC3E}">
        <p14:creationId xmlns:p14="http://schemas.microsoft.com/office/powerpoint/2010/main" val="36239243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shifting gears a little bit, to take on another style of best first search – known as A*.</a:t>
            </a:r>
          </a:p>
        </p:txBody>
      </p:sp>
      <p:sp>
        <p:nvSpPr>
          <p:cNvPr id="4" name="Slide Number Placeholder 3"/>
          <p:cNvSpPr>
            <a:spLocks noGrp="1"/>
          </p:cNvSpPr>
          <p:nvPr>
            <p:ph type="sldNum" sz="quarter" idx="5"/>
          </p:nvPr>
        </p:nvSpPr>
        <p:spPr/>
        <p:txBody>
          <a:bodyPr/>
          <a:lstStyle/>
          <a:p>
            <a:fld id="{841EF36A-4186-2643-B0EB-B06B50C1DAA3}" type="slidenum">
              <a:rPr lang="en-US" smtClean="0"/>
              <a:t>38</a:t>
            </a:fld>
            <a:endParaRPr lang="en-US"/>
          </a:p>
        </p:txBody>
      </p:sp>
    </p:spTree>
    <p:extLst>
      <p:ext uri="{BB962C8B-B14F-4D97-AF65-F5344CB8AC3E}">
        <p14:creationId xmlns:p14="http://schemas.microsoft.com/office/powerpoint/2010/main" val="41804419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haven’t told you this yet, but given the previous slide, how A* takes both work done so far and estimate work remaining, what might it’s evaluation function be?</a:t>
            </a:r>
          </a:p>
        </p:txBody>
      </p:sp>
      <p:sp>
        <p:nvSpPr>
          <p:cNvPr id="4" name="Slide Number Placeholder 3"/>
          <p:cNvSpPr>
            <a:spLocks noGrp="1"/>
          </p:cNvSpPr>
          <p:nvPr>
            <p:ph type="sldNum" sz="quarter" idx="5"/>
          </p:nvPr>
        </p:nvSpPr>
        <p:spPr/>
        <p:txBody>
          <a:bodyPr/>
          <a:lstStyle/>
          <a:p>
            <a:fld id="{841EF36A-4186-2643-B0EB-B06B50C1DAA3}" type="slidenum">
              <a:rPr lang="en-US" smtClean="0"/>
              <a:t>39</a:t>
            </a:fld>
            <a:endParaRPr lang="en-US"/>
          </a:p>
        </p:txBody>
      </p:sp>
    </p:spTree>
    <p:extLst>
      <p:ext uri="{BB962C8B-B14F-4D97-AF65-F5344CB8AC3E}">
        <p14:creationId xmlns:p14="http://schemas.microsoft.com/office/powerpoint/2010/main" val="17011275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40</a:t>
            </a:fld>
            <a:endParaRPr lang="en-US"/>
          </a:p>
        </p:txBody>
      </p:sp>
    </p:spTree>
    <p:extLst>
      <p:ext uri="{BB962C8B-B14F-4D97-AF65-F5344CB8AC3E}">
        <p14:creationId xmlns:p14="http://schemas.microsoft.com/office/powerpoint/2010/main" val="2631433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Complete – if a solution exists, it will find it!</a:t>
            </a:r>
          </a:p>
          <a:p>
            <a:r>
              <a:rPr lang="en-US" dirty="0"/>
              <a:t>Optimal: finds the lowest possible path cost (in situations where all actions have the same cost).</a:t>
            </a:r>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a:t>
            </a:fld>
            <a:endParaRPr lang="en-US"/>
          </a:p>
        </p:txBody>
      </p:sp>
    </p:spTree>
    <p:extLst>
      <p:ext uri="{BB962C8B-B14F-4D97-AF65-F5344CB8AC3E}">
        <p14:creationId xmlns:p14="http://schemas.microsoft.com/office/powerpoint/2010/main" val="26260686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41</a:t>
            </a:fld>
            <a:endParaRPr lang="en-US"/>
          </a:p>
        </p:txBody>
      </p:sp>
    </p:spTree>
    <p:extLst>
      <p:ext uri="{BB962C8B-B14F-4D97-AF65-F5344CB8AC3E}">
        <p14:creationId xmlns:p14="http://schemas.microsoft.com/office/powerpoint/2010/main" val="3393521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42</a:t>
            </a:fld>
            <a:endParaRPr lang="en-US"/>
          </a:p>
        </p:txBody>
      </p:sp>
    </p:spTree>
    <p:extLst>
      <p:ext uri="{BB962C8B-B14F-4D97-AF65-F5344CB8AC3E}">
        <p14:creationId xmlns:p14="http://schemas.microsoft.com/office/powerpoint/2010/main" val="36726332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43</a:t>
            </a:fld>
            <a:endParaRPr lang="en-US"/>
          </a:p>
        </p:txBody>
      </p:sp>
    </p:spTree>
    <p:extLst>
      <p:ext uri="{BB962C8B-B14F-4D97-AF65-F5344CB8AC3E}">
        <p14:creationId xmlns:p14="http://schemas.microsoft.com/office/powerpoint/2010/main" val="17696356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44</a:t>
            </a:fld>
            <a:endParaRPr lang="en-US"/>
          </a:p>
        </p:txBody>
      </p:sp>
    </p:spTree>
    <p:extLst>
      <p:ext uri="{BB962C8B-B14F-4D97-AF65-F5344CB8AC3E}">
        <p14:creationId xmlns:p14="http://schemas.microsoft.com/office/powerpoint/2010/main" val="35412025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45</a:t>
            </a:fld>
            <a:endParaRPr lang="en-US"/>
          </a:p>
        </p:txBody>
      </p:sp>
    </p:spTree>
    <p:extLst>
      <p:ext uri="{BB962C8B-B14F-4D97-AF65-F5344CB8AC3E}">
        <p14:creationId xmlns:p14="http://schemas.microsoft.com/office/powerpoint/2010/main" val="16883243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46</a:t>
            </a:fld>
            <a:endParaRPr lang="en-US"/>
          </a:p>
        </p:txBody>
      </p:sp>
    </p:spTree>
    <p:extLst>
      <p:ext uri="{BB962C8B-B14F-4D97-AF65-F5344CB8AC3E}">
        <p14:creationId xmlns:p14="http://schemas.microsoft.com/office/powerpoint/2010/main" val="16705652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47</a:t>
            </a:fld>
            <a:endParaRPr lang="en-US"/>
          </a:p>
        </p:txBody>
      </p:sp>
    </p:spTree>
    <p:extLst>
      <p:ext uri="{BB962C8B-B14F-4D97-AF65-F5344CB8AC3E}">
        <p14:creationId xmlns:p14="http://schemas.microsoft.com/office/powerpoint/2010/main" val="205885923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48</a:t>
            </a:fld>
            <a:endParaRPr lang="en-US"/>
          </a:p>
        </p:txBody>
      </p:sp>
    </p:spTree>
    <p:extLst>
      <p:ext uri="{BB962C8B-B14F-4D97-AF65-F5344CB8AC3E}">
        <p14:creationId xmlns:p14="http://schemas.microsoft.com/office/powerpoint/2010/main" val="31979805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Admissable</a:t>
            </a:r>
            <a:r>
              <a:rPr lang="en-US" dirty="0"/>
              <a:t> heuristics are by nature optimistic!</a:t>
            </a:r>
          </a:p>
        </p:txBody>
      </p:sp>
      <p:sp>
        <p:nvSpPr>
          <p:cNvPr id="4" name="Slide Number Placeholder 3"/>
          <p:cNvSpPr>
            <a:spLocks noGrp="1"/>
          </p:cNvSpPr>
          <p:nvPr>
            <p:ph type="sldNum" sz="quarter" idx="5"/>
          </p:nvPr>
        </p:nvSpPr>
        <p:spPr/>
        <p:txBody>
          <a:bodyPr/>
          <a:lstStyle/>
          <a:p>
            <a:fld id="{841EF36A-4186-2643-B0EB-B06B50C1DAA3}" type="slidenum">
              <a:rPr lang="en-US" smtClean="0"/>
              <a:t>49</a:t>
            </a:fld>
            <a:endParaRPr lang="en-US"/>
          </a:p>
        </p:txBody>
      </p:sp>
    </p:spTree>
    <p:extLst>
      <p:ext uri="{BB962C8B-B14F-4D97-AF65-F5344CB8AC3E}">
        <p14:creationId xmlns:p14="http://schemas.microsoft.com/office/powerpoint/2010/main" val="25324153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50</a:t>
            </a:fld>
            <a:endParaRPr lang="en-US"/>
          </a:p>
        </p:txBody>
      </p:sp>
    </p:spTree>
    <p:extLst>
      <p:ext uri="{BB962C8B-B14F-4D97-AF65-F5344CB8AC3E}">
        <p14:creationId xmlns:p14="http://schemas.microsoft.com/office/powerpoint/2010/main" val="1424591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complete – with infinite states (or “very many” states), you can end up finding yourself caught in infinite loops.</a:t>
            </a:r>
          </a:p>
          <a:p>
            <a:r>
              <a:rPr lang="en-US" dirty="0"/>
              <a:t>Also not optimal (remember the situation where B and O are solutions – it will find the B solution first before the O solution.</a:t>
            </a:r>
          </a:p>
          <a:p>
            <a:r>
              <a:rPr lang="en-US" dirty="0"/>
              <a:t>Better with memory, because you can delete a node after you’ve expanded it and all of its children.</a:t>
            </a:r>
          </a:p>
        </p:txBody>
      </p:sp>
      <p:sp>
        <p:nvSpPr>
          <p:cNvPr id="4" name="Slide Number Placeholder 3"/>
          <p:cNvSpPr>
            <a:spLocks noGrp="1"/>
          </p:cNvSpPr>
          <p:nvPr>
            <p:ph type="sldNum" sz="quarter" idx="5"/>
          </p:nvPr>
        </p:nvSpPr>
        <p:spPr/>
        <p:txBody>
          <a:bodyPr/>
          <a:lstStyle/>
          <a:p>
            <a:fld id="{841EF36A-4186-2643-B0EB-B06B50C1DAA3}" type="slidenum">
              <a:rPr lang="en-US" smtClean="0"/>
              <a:t>6</a:t>
            </a:fld>
            <a:endParaRPr lang="en-US"/>
          </a:p>
        </p:txBody>
      </p:sp>
    </p:spTree>
    <p:extLst>
      <p:ext uri="{BB962C8B-B14F-4D97-AF65-F5344CB8AC3E}">
        <p14:creationId xmlns:p14="http://schemas.microsoft.com/office/powerpoint/2010/main" val="215705691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could </a:t>
            </a:r>
          </a:p>
        </p:txBody>
      </p:sp>
      <p:sp>
        <p:nvSpPr>
          <p:cNvPr id="4" name="Slide Number Placeholder 3"/>
          <p:cNvSpPr>
            <a:spLocks noGrp="1"/>
          </p:cNvSpPr>
          <p:nvPr>
            <p:ph type="sldNum" sz="quarter" idx="5"/>
          </p:nvPr>
        </p:nvSpPr>
        <p:spPr/>
        <p:txBody>
          <a:bodyPr/>
          <a:lstStyle/>
          <a:p>
            <a:fld id="{841EF36A-4186-2643-B0EB-B06B50C1DAA3}" type="slidenum">
              <a:rPr lang="en-US" smtClean="0"/>
              <a:t>51</a:t>
            </a:fld>
            <a:endParaRPr lang="en-US"/>
          </a:p>
        </p:txBody>
      </p:sp>
    </p:spTree>
    <p:extLst>
      <p:ext uri="{BB962C8B-B14F-4D97-AF65-F5344CB8AC3E}">
        <p14:creationId xmlns:p14="http://schemas.microsoft.com/office/powerpoint/2010/main" val="36874698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Can you think of any examples?</a:t>
            </a:r>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52</a:t>
            </a:fld>
            <a:endParaRPr lang="en-US"/>
          </a:p>
        </p:txBody>
      </p:sp>
    </p:spTree>
    <p:extLst>
      <p:ext uri="{BB962C8B-B14F-4D97-AF65-F5344CB8AC3E}">
        <p14:creationId xmlns:p14="http://schemas.microsoft.com/office/powerpoint/2010/main" val="29957508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Where again, a heuristic is a measure of “estimated work remaining” – so we can think of it as, in this world, an estimate of the total amount of slides that remain.</a:t>
            </a:r>
          </a:p>
          <a:p>
            <a:endParaRPr lang="en-US" sz="1200" dirty="0"/>
          </a:p>
          <a:p>
            <a:r>
              <a:rPr lang="en-US" sz="1200" dirty="0"/>
              <a:t>Hopefully you are convinced that both of these are admissible.</a:t>
            </a:r>
          </a:p>
          <a:p>
            <a:r>
              <a:rPr lang="en-US" sz="1200" dirty="0"/>
              <a:t>H1 == yes, clearly, each tile out of place HAS to be moved once.</a:t>
            </a:r>
          </a:p>
          <a:p>
            <a:r>
              <a:rPr lang="en-US" sz="1200" dirty="0"/>
              <a:t>H2 == yes, since you can only move one tile at a time, you at LEAST have to move each tile enough times to get it to its goal. (in this world, one of the relaxations is that multiple tiles can live on the same spot).</a:t>
            </a:r>
          </a:p>
          <a:p>
            <a:endParaRPr lang="en-US" sz="1200" dirty="0"/>
          </a:p>
          <a:p>
            <a:r>
              <a:rPr lang="en-US" sz="1200" dirty="0"/>
              <a:t>(The book also just tells us that the *actual* solution length to this is 26)</a:t>
            </a:r>
          </a:p>
          <a:p>
            <a:endParaRPr lang="en-US" sz="1200" dirty="0"/>
          </a:p>
          <a:p>
            <a:r>
              <a:rPr lang="en-US" sz="1200" dirty="0"/>
              <a:t>Between these two, h2 is the “price is right” style – It is bigger without going over. It is “more accurate.”</a:t>
            </a:r>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53</a:t>
            </a:fld>
            <a:endParaRPr lang="en-US"/>
          </a:p>
        </p:txBody>
      </p:sp>
    </p:spTree>
    <p:extLst>
      <p:ext uri="{BB962C8B-B14F-4D97-AF65-F5344CB8AC3E}">
        <p14:creationId xmlns:p14="http://schemas.microsoft.com/office/powerpoint/2010/main" val="364040238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We discussed the branching factor before – a measure of the number of children any given state will expand on. Essentially, the less accurate, the more “wrong” nodes you might expand, and thus the higher your branching factor.</a:t>
            </a:r>
          </a:p>
          <a:p>
            <a:endParaRPr lang="en-US" sz="1200" dirty="0"/>
          </a:p>
          <a:p>
            <a:r>
              <a:rPr lang="en-US" sz="1200" dirty="0"/>
              <a:t>That last row, h1 has an effective branching factor of 1.48, and h2 has an effective branching factor of 1.26 – but even though that seems like a small difference, it really adds up! (these numbers were computed by trying to solve the puzzle 100 times with the two different heuristics, and they took the average number of states generated).</a:t>
            </a:r>
          </a:p>
          <a:p>
            <a:endParaRPr lang="en-US" sz="1200" dirty="0"/>
          </a:p>
          <a:p>
            <a:endParaRPr lang="en-US" sz="1200" dirty="0"/>
          </a:p>
          <a:p>
            <a:r>
              <a:rPr lang="en-US" sz="1200" dirty="0"/>
              <a:t>Small changes in the branching factor /heuristic accuracy can make orders of magnitude of difference as the search space expands!</a:t>
            </a:r>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54</a:t>
            </a:fld>
            <a:endParaRPr lang="en-US"/>
          </a:p>
        </p:txBody>
      </p:sp>
    </p:spTree>
    <p:extLst>
      <p:ext uri="{BB962C8B-B14F-4D97-AF65-F5344CB8AC3E}">
        <p14:creationId xmlns:p14="http://schemas.microsoft.com/office/powerpoint/2010/main" val="366563856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Optimality, again refers to the goodness of the solution returned. Optimality means that it returned not just A solution, but the BEST solution (i.e., the shortest path to the goal).</a:t>
            </a:r>
          </a:p>
        </p:txBody>
      </p:sp>
      <p:sp>
        <p:nvSpPr>
          <p:cNvPr id="4" name="Slide Number Placeholder 3"/>
          <p:cNvSpPr>
            <a:spLocks noGrp="1"/>
          </p:cNvSpPr>
          <p:nvPr>
            <p:ph type="sldNum" sz="quarter" idx="5"/>
          </p:nvPr>
        </p:nvSpPr>
        <p:spPr/>
        <p:txBody>
          <a:bodyPr/>
          <a:lstStyle/>
          <a:p>
            <a:fld id="{841EF36A-4186-2643-B0EB-B06B50C1DAA3}" type="slidenum">
              <a:rPr lang="en-US" smtClean="0"/>
              <a:t>55</a:t>
            </a:fld>
            <a:endParaRPr lang="en-US"/>
          </a:p>
        </p:txBody>
      </p:sp>
    </p:spTree>
    <p:extLst>
      <p:ext uri="{BB962C8B-B14F-4D97-AF65-F5344CB8AC3E}">
        <p14:creationId xmlns:p14="http://schemas.microsoft.com/office/powerpoint/2010/main" val="84984797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with A*, specifically implementing it using the heuristic and the “work done so far” to reach that node as the key.</a:t>
            </a:r>
          </a:p>
        </p:txBody>
      </p:sp>
      <p:sp>
        <p:nvSpPr>
          <p:cNvPr id="4" name="Slide Number Placeholder 3"/>
          <p:cNvSpPr>
            <a:spLocks noGrp="1"/>
          </p:cNvSpPr>
          <p:nvPr>
            <p:ph type="sldNum" sz="quarter" idx="5"/>
          </p:nvPr>
        </p:nvSpPr>
        <p:spPr/>
        <p:txBody>
          <a:bodyPr/>
          <a:lstStyle/>
          <a:p>
            <a:fld id="{841EF36A-4186-2643-B0EB-B06B50C1DAA3}" type="slidenum">
              <a:rPr lang="en-US" smtClean="0"/>
              <a:t>56</a:t>
            </a:fld>
            <a:endParaRPr lang="en-US"/>
          </a:p>
        </p:txBody>
      </p:sp>
    </p:spTree>
    <p:extLst>
      <p:ext uri="{BB962C8B-B14F-4D97-AF65-F5344CB8AC3E}">
        <p14:creationId xmlns:p14="http://schemas.microsoft.com/office/powerpoint/2010/main" val="338430342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57</a:t>
            </a:fld>
            <a:endParaRPr lang="en-US"/>
          </a:p>
        </p:txBody>
      </p:sp>
    </p:spTree>
    <p:extLst>
      <p:ext uri="{BB962C8B-B14F-4D97-AF65-F5344CB8AC3E}">
        <p14:creationId xmlns:p14="http://schemas.microsoft.com/office/powerpoint/2010/main" val="270669038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58</a:t>
            </a:fld>
            <a:endParaRPr lang="en-US"/>
          </a:p>
        </p:txBody>
      </p:sp>
    </p:spTree>
    <p:extLst>
      <p:ext uri="{BB962C8B-B14F-4D97-AF65-F5344CB8AC3E}">
        <p14:creationId xmlns:p14="http://schemas.microsoft.com/office/powerpoint/2010/main" val="223552635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59</a:t>
            </a:fld>
            <a:endParaRPr lang="en-US"/>
          </a:p>
        </p:txBody>
      </p:sp>
    </p:spTree>
    <p:extLst>
      <p:ext uri="{BB962C8B-B14F-4D97-AF65-F5344CB8AC3E}">
        <p14:creationId xmlns:p14="http://schemas.microsoft.com/office/powerpoint/2010/main" val="220488584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60</a:t>
            </a:fld>
            <a:endParaRPr lang="en-US"/>
          </a:p>
        </p:txBody>
      </p:sp>
    </p:spTree>
    <p:extLst>
      <p:ext uri="{BB962C8B-B14F-4D97-AF65-F5344CB8AC3E}">
        <p14:creationId xmlns:p14="http://schemas.microsoft.com/office/powerpoint/2010/main" val="714430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priority queues, you have “keys” that represent the priority.</a:t>
            </a:r>
          </a:p>
          <a:p>
            <a:r>
              <a:rPr lang="en-US" dirty="0"/>
              <a:t>Stipulations: need to be able to “go backwards” (i.e., not successor states, but predecessor states), and need to know what the goal is (inappropriate for problems like 8 queens).</a:t>
            </a:r>
          </a:p>
        </p:txBody>
      </p:sp>
      <p:sp>
        <p:nvSpPr>
          <p:cNvPr id="4" name="Slide Number Placeholder 3"/>
          <p:cNvSpPr>
            <a:spLocks noGrp="1"/>
          </p:cNvSpPr>
          <p:nvPr>
            <p:ph type="sldNum" sz="quarter" idx="5"/>
          </p:nvPr>
        </p:nvSpPr>
        <p:spPr/>
        <p:txBody>
          <a:bodyPr/>
          <a:lstStyle/>
          <a:p>
            <a:fld id="{841EF36A-4186-2643-B0EB-B06B50C1DAA3}" type="slidenum">
              <a:rPr lang="en-US" smtClean="0"/>
              <a:t>7</a:t>
            </a:fld>
            <a:endParaRPr lang="en-US"/>
          </a:p>
        </p:txBody>
      </p:sp>
    </p:spTree>
    <p:extLst>
      <p:ext uri="{BB962C8B-B14F-4D97-AF65-F5344CB8AC3E}">
        <p14:creationId xmlns:p14="http://schemas.microsoft.com/office/powerpoint/2010/main" val="47566696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this is “simplified memory bounded A*”</a:t>
            </a:r>
          </a:p>
          <a:p>
            <a:endParaRPr lang="en-US" dirty="0"/>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61</a:t>
            </a:fld>
            <a:endParaRPr lang="en-US"/>
          </a:p>
        </p:txBody>
      </p:sp>
    </p:spTree>
    <p:extLst>
      <p:ext uri="{BB962C8B-B14F-4D97-AF65-F5344CB8AC3E}">
        <p14:creationId xmlns:p14="http://schemas.microsoft.com/office/powerpoint/2010/main" val="162003706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Technically this is “simplified memory bounded A*”</a:t>
            </a:r>
          </a:p>
          <a:p>
            <a:endParaRPr lang="en-US" dirty="0"/>
          </a:p>
          <a:p>
            <a:endParaRPr lang="en-US" dirty="0"/>
          </a:p>
        </p:txBody>
      </p:sp>
      <p:sp>
        <p:nvSpPr>
          <p:cNvPr id="4" name="Slide Number Placeholder 3"/>
          <p:cNvSpPr>
            <a:spLocks noGrp="1"/>
          </p:cNvSpPr>
          <p:nvPr>
            <p:ph type="sldNum" sz="quarter" idx="5"/>
          </p:nvPr>
        </p:nvSpPr>
        <p:spPr/>
        <p:txBody>
          <a:bodyPr/>
          <a:lstStyle/>
          <a:p>
            <a:fld id="{841EF36A-4186-2643-B0EB-B06B50C1DAA3}" type="slidenum">
              <a:rPr lang="en-US" smtClean="0"/>
              <a:t>62</a:t>
            </a:fld>
            <a:endParaRPr lang="en-US"/>
          </a:p>
        </p:txBody>
      </p:sp>
    </p:spTree>
    <p:extLst>
      <p:ext uri="{BB962C8B-B14F-4D97-AF65-F5344CB8AC3E}">
        <p14:creationId xmlns:p14="http://schemas.microsoft.com/office/powerpoint/2010/main" val="961434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talked about iterative deepening search!</a:t>
            </a:r>
          </a:p>
          <a:p>
            <a:r>
              <a:rPr lang="en-US" dirty="0"/>
              <a:t>Basically, depth first search, but slowly extending the depth limit by one each iteration, until either you find a solution, or you give up because d is too large!</a:t>
            </a:r>
          </a:p>
          <a:p>
            <a:r>
              <a:rPr lang="en-US" dirty="0"/>
              <a:t>This is good for a few reasons – if a shallow solution exists, it helps us find it pretty quickly because we don’t waste time going down potentially very long, wrong paths. In Chess, several of the bots use this technique to only look a couple moves ahead -- </a:t>
            </a:r>
          </a:p>
        </p:txBody>
      </p:sp>
      <p:sp>
        <p:nvSpPr>
          <p:cNvPr id="4" name="Slide Number Placeholder 3"/>
          <p:cNvSpPr>
            <a:spLocks noGrp="1"/>
          </p:cNvSpPr>
          <p:nvPr>
            <p:ph type="sldNum" sz="quarter" idx="5"/>
          </p:nvPr>
        </p:nvSpPr>
        <p:spPr/>
        <p:txBody>
          <a:bodyPr/>
          <a:lstStyle/>
          <a:p>
            <a:fld id="{841EF36A-4186-2643-B0EB-B06B50C1DAA3}" type="slidenum">
              <a:rPr lang="en-US" smtClean="0"/>
              <a:t>8</a:t>
            </a:fld>
            <a:endParaRPr lang="en-US"/>
          </a:p>
        </p:txBody>
      </p:sp>
    </p:spTree>
    <p:extLst>
      <p:ext uri="{BB962C8B-B14F-4D97-AF65-F5344CB8AC3E}">
        <p14:creationId xmlns:p14="http://schemas.microsoft.com/office/powerpoint/2010/main" val="2536537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how search, in general, is a way to peer into the future, but uninformed search does this by largely only considering the past.</a:t>
            </a:r>
          </a:p>
          <a:p>
            <a:endParaRPr lang="en-US" dirty="0"/>
          </a:p>
          <a:p>
            <a:r>
              <a:rPr lang="en-US" dirty="0"/>
              <a:t>Informed search, however, relies on having an estimation of the future, namely “the future work that remains to be done.” In informed search algorithms, nodes are expanded based on two criteria: how hard it is to get to that node from the initial state, and how hard it is to get to the goal FROM this node we are considering expanding.</a:t>
            </a:r>
          </a:p>
          <a:p>
            <a:endParaRPr lang="en-US" dirty="0"/>
          </a:p>
          <a:p>
            <a:r>
              <a:rPr lang="en-US" dirty="0"/>
              <a:t>You often won’t know exactly how much work remains to be done, but we’ll soon see that frequently we can come up with an estimate for it. And that estimate is known as a heuristic.</a:t>
            </a:r>
          </a:p>
        </p:txBody>
      </p:sp>
      <p:sp>
        <p:nvSpPr>
          <p:cNvPr id="4" name="Slide Number Placeholder 3"/>
          <p:cNvSpPr>
            <a:spLocks noGrp="1"/>
          </p:cNvSpPr>
          <p:nvPr>
            <p:ph type="sldNum" sz="quarter" idx="5"/>
          </p:nvPr>
        </p:nvSpPr>
        <p:spPr/>
        <p:txBody>
          <a:bodyPr/>
          <a:lstStyle/>
          <a:p>
            <a:fld id="{841EF36A-4186-2643-B0EB-B06B50C1DAA3}" type="slidenum">
              <a:rPr lang="en-US" smtClean="0"/>
              <a:t>9</a:t>
            </a:fld>
            <a:endParaRPr lang="en-US"/>
          </a:p>
        </p:txBody>
      </p:sp>
    </p:spTree>
    <p:extLst>
      <p:ext uri="{BB962C8B-B14F-4D97-AF65-F5344CB8AC3E}">
        <p14:creationId xmlns:p14="http://schemas.microsoft.com/office/powerpoint/2010/main" val="763469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how search, in general, is a way to peer into the future, but uninformed search does this by largely only considering the past.</a:t>
            </a:r>
          </a:p>
          <a:p>
            <a:endParaRPr lang="en-US" dirty="0"/>
          </a:p>
          <a:p>
            <a:r>
              <a:rPr lang="en-US" dirty="0"/>
              <a:t>Informed search, however, relies on having an estimation of the future, namely “the future work that remains to be done.” In informed search algorithms, nodes are expanded based on two criteria: how hard it is to get to that node from the initial state, and how hard it is to get to the goal FROM this node we are considering expanding.</a:t>
            </a:r>
          </a:p>
          <a:p>
            <a:endParaRPr lang="en-US" dirty="0"/>
          </a:p>
          <a:p>
            <a:r>
              <a:rPr lang="en-US" dirty="0"/>
              <a:t>You often won’t know exactly how much work remains to be done, but we’ll soon see that frequently we can come up with an estimate for it. And that estimate is known as a heuristic.</a:t>
            </a:r>
          </a:p>
        </p:txBody>
      </p:sp>
      <p:sp>
        <p:nvSpPr>
          <p:cNvPr id="4" name="Slide Number Placeholder 3"/>
          <p:cNvSpPr>
            <a:spLocks noGrp="1"/>
          </p:cNvSpPr>
          <p:nvPr>
            <p:ph type="sldNum" sz="quarter" idx="5"/>
          </p:nvPr>
        </p:nvSpPr>
        <p:spPr/>
        <p:txBody>
          <a:bodyPr/>
          <a:lstStyle/>
          <a:p>
            <a:fld id="{841EF36A-4186-2643-B0EB-B06B50C1DAA3}" type="slidenum">
              <a:rPr lang="en-US" smtClean="0"/>
              <a:t>10</a:t>
            </a:fld>
            <a:endParaRPr lang="en-US"/>
          </a:p>
        </p:txBody>
      </p:sp>
    </p:spTree>
    <p:extLst>
      <p:ext uri="{BB962C8B-B14F-4D97-AF65-F5344CB8AC3E}">
        <p14:creationId xmlns:p14="http://schemas.microsoft.com/office/powerpoint/2010/main" val="1792191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2/7/2022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52746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483445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82710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68611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2/7/2022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44577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71654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4151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09429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5859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2/7/2022</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628220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2/7/2022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81066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2/7/2022</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012338615"/>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2"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90000"/>
        </a:lnSpc>
        <a:spcBef>
          <a:spcPct val="0"/>
        </a:spcBef>
        <a:buNone/>
        <a:defRPr lang="en-US" sz="3600"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D15B41-B6AD-444C-8907-B3B61F9F264B}"/>
              </a:ext>
            </a:extLst>
          </p:cNvPr>
          <p:cNvPicPr>
            <a:picLocks noChangeAspect="1"/>
          </p:cNvPicPr>
          <p:nvPr/>
        </p:nvPicPr>
        <p:blipFill rotWithShape="1">
          <a:blip r:embed="rId2">
            <a:alphaModFix amt="90000"/>
          </a:blip>
          <a:srcRect/>
          <a:stretch/>
        </p:blipFill>
        <p:spPr>
          <a:xfrm>
            <a:off x="1" y="10"/>
            <a:ext cx="12191999" cy="6857989"/>
          </a:xfrm>
          <a:prstGeom prst="rect">
            <a:avLst/>
          </a:prstGeom>
        </p:spPr>
      </p:pic>
      <p:sp>
        <p:nvSpPr>
          <p:cNvPr id="9" name="Rectangle 8">
            <a:extLst>
              <a:ext uri="{FF2B5EF4-FFF2-40B4-BE49-F238E27FC236}">
                <a16:creationId xmlns:a16="http://schemas.microsoft.com/office/drawing/2014/main" id="{DB4A12B6-EF0D-43E8-8C17-4FAD4D276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solidFill>
            <a:schemeClr val="bg1">
              <a:lumMod val="85000"/>
              <a:lumOff val="15000"/>
              <a:alpha val="93000"/>
            </a:schemeClr>
          </a:solidFill>
          <a:ln w="6350" cap="flat" cmpd="sng" algn="ctr">
            <a:noFill/>
            <a:prstDash val="solid"/>
          </a:ln>
          <a:effectLst>
            <a:softEdge rad="0"/>
          </a:effectLst>
        </p:spPr>
      </p:sp>
      <p:sp>
        <p:nvSpPr>
          <p:cNvPr id="11" name="Rectangle 10">
            <a:extLst>
              <a:ext uri="{FF2B5EF4-FFF2-40B4-BE49-F238E27FC236}">
                <a16:creationId xmlns:a16="http://schemas.microsoft.com/office/drawing/2014/main" id="{AE107525-0C02-447F-8A3F-553320A72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2"/>
            </a:solidFill>
            <a:prstDash val="solid"/>
            <a:miter lim="800000"/>
          </a:ln>
          <a:effectLst/>
        </p:spPr>
      </p:sp>
      <p:sp>
        <p:nvSpPr>
          <p:cNvPr id="2" name="Title 1">
            <a:extLst>
              <a:ext uri="{FF2B5EF4-FFF2-40B4-BE49-F238E27FC236}">
                <a16:creationId xmlns:a16="http://schemas.microsoft.com/office/drawing/2014/main" id="{8B4B5EA3-BBDC-9F43-ACD5-E0327B792E89}"/>
              </a:ext>
            </a:extLst>
          </p:cNvPr>
          <p:cNvSpPr>
            <a:spLocks noGrp="1"/>
          </p:cNvSpPr>
          <p:nvPr>
            <p:ph type="ctrTitle"/>
          </p:nvPr>
        </p:nvSpPr>
        <p:spPr>
          <a:xfrm>
            <a:off x="1629103" y="2244830"/>
            <a:ext cx="8933796" cy="2437232"/>
          </a:xfrm>
        </p:spPr>
        <p:txBody>
          <a:bodyPr>
            <a:normAutofit fontScale="90000"/>
          </a:bodyPr>
          <a:lstStyle/>
          <a:p>
            <a:r>
              <a:rPr lang="en-US" dirty="0"/>
              <a:t>Introduction to AI, SPR2022</a:t>
            </a:r>
            <a:br>
              <a:rPr lang="en-US" dirty="0"/>
            </a:br>
            <a:br>
              <a:rPr lang="en-US" dirty="0"/>
            </a:br>
            <a:r>
              <a:rPr lang="en-US" dirty="0"/>
              <a:t>Informed Search</a:t>
            </a:r>
          </a:p>
        </p:txBody>
      </p:sp>
      <p:sp>
        <p:nvSpPr>
          <p:cNvPr id="3" name="Subtitle 2">
            <a:extLst>
              <a:ext uri="{FF2B5EF4-FFF2-40B4-BE49-F238E27FC236}">
                <a16:creationId xmlns:a16="http://schemas.microsoft.com/office/drawing/2014/main" id="{A3448ADF-39AC-5C44-BD97-E80101347D0E}"/>
              </a:ext>
            </a:extLst>
          </p:cNvPr>
          <p:cNvSpPr>
            <a:spLocks noGrp="1"/>
          </p:cNvSpPr>
          <p:nvPr>
            <p:ph type="subTitle" idx="1"/>
          </p:nvPr>
        </p:nvSpPr>
        <p:spPr>
          <a:xfrm>
            <a:off x="1629101" y="4682062"/>
            <a:ext cx="8936846" cy="457201"/>
          </a:xfrm>
        </p:spPr>
        <p:txBody>
          <a:bodyPr>
            <a:normAutofit/>
          </a:bodyPr>
          <a:lstStyle/>
          <a:p>
            <a:endParaRPr lang="en-US"/>
          </a:p>
        </p:txBody>
      </p:sp>
      <p:sp>
        <p:nvSpPr>
          <p:cNvPr id="13" name="Rectangle 12">
            <a:extLst>
              <a:ext uri="{FF2B5EF4-FFF2-40B4-BE49-F238E27FC236}">
                <a16:creationId xmlns:a16="http://schemas.microsoft.com/office/drawing/2014/main" id="{AB7A42E3-05D8-4A0B-9D4E-20EF581E5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6EE9A54B-189D-4645-8254-FDC4210EC6D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11CE48F-D5E4-4520-AF1E-8F85CFBDA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1448851-39AD-4943-BF9C-C50704E0837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6698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15623"/>
            <a:ext cx="10058400" cy="1371600"/>
          </a:xfrm>
        </p:spPr>
        <p:txBody>
          <a:bodyPr/>
          <a:lstStyle/>
          <a:p>
            <a:r>
              <a:rPr lang="en-US" dirty="0"/>
              <a:t>Uninformed Search vs. 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79174" y="855118"/>
            <a:ext cx="10058400" cy="3849624"/>
          </a:xfrm>
        </p:spPr>
        <p:txBody>
          <a:bodyPr>
            <a:normAutofit/>
          </a:bodyPr>
          <a:lstStyle/>
          <a:p>
            <a:r>
              <a:rPr lang="en-US" sz="1900" dirty="0"/>
              <a:t>Informed search isn’t necessarily going to produce a DIFFERENT answer.</a:t>
            </a:r>
          </a:p>
          <a:p>
            <a:r>
              <a:rPr lang="en-US" sz="1900" dirty="0"/>
              <a:t>It’s just possible/likely that it will find the *same* correct answer *more efficiently*</a:t>
            </a:r>
            <a:endParaRPr lang="en-US" sz="17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39" name="Group 38">
            <a:extLst>
              <a:ext uri="{FF2B5EF4-FFF2-40B4-BE49-F238E27FC236}">
                <a16:creationId xmlns:a16="http://schemas.microsoft.com/office/drawing/2014/main" id="{29A1F2A3-07BF-482A-B16F-D1E9FB87BAAE}"/>
              </a:ext>
            </a:extLst>
          </p:cNvPr>
          <p:cNvGrpSpPr/>
          <p:nvPr/>
        </p:nvGrpSpPr>
        <p:grpSpPr>
          <a:xfrm>
            <a:off x="5646471" y="1956724"/>
            <a:ext cx="6349485" cy="4955643"/>
            <a:chOff x="4901465" y="389402"/>
            <a:chExt cx="6349485" cy="4955643"/>
          </a:xfrm>
        </p:grpSpPr>
        <p:cxnSp>
          <p:nvCxnSpPr>
            <p:cNvPr id="5" name="Straight Arrow Connector 4">
              <a:extLst>
                <a:ext uri="{FF2B5EF4-FFF2-40B4-BE49-F238E27FC236}">
                  <a16:creationId xmlns:a16="http://schemas.microsoft.com/office/drawing/2014/main" id="{3BDFE8F6-C9ED-42F6-AAB2-82F7048DFB7A}"/>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79E8DAB8-3BB4-4006-8B95-124CD74C9C14}"/>
                </a:ext>
              </a:extLst>
            </p:cNvPr>
            <p:cNvSpPr/>
            <p:nvPr/>
          </p:nvSpPr>
          <p:spPr>
            <a:xfrm>
              <a:off x="8494819" y="132445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7" name="Oval 6">
              <a:extLst>
                <a:ext uri="{FF2B5EF4-FFF2-40B4-BE49-F238E27FC236}">
                  <a16:creationId xmlns:a16="http://schemas.microsoft.com/office/drawing/2014/main" id="{F6F07DB0-F027-43A6-A189-BD0F205D0FAD}"/>
                </a:ext>
              </a:extLst>
            </p:cNvPr>
            <p:cNvSpPr/>
            <p:nvPr/>
          </p:nvSpPr>
          <p:spPr>
            <a:xfrm>
              <a:off x="10682540" y="1318666"/>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8" name="Straight Arrow Connector 7">
              <a:extLst>
                <a:ext uri="{FF2B5EF4-FFF2-40B4-BE49-F238E27FC236}">
                  <a16:creationId xmlns:a16="http://schemas.microsoft.com/office/drawing/2014/main" id="{0015C6DD-70CF-480C-A2AC-59E8F34C16B3}"/>
                </a:ext>
              </a:extLst>
            </p:cNvPr>
            <p:cNvCxnSpPr>
              <a:cxnSpLocks/>
              <a:stCxn id="25" idx="4"/>
              <a:endCxn id="6" idx="0"/>
            </p:cNvCxnSpPr>
            <p:nvPr/>
          </p:nvCxnSpPr>
          <p:spPr>
            <a:xfrm flipH="1">
              <a:off x="8779024" y="926532"/>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3B272BCB-B1A7-4711-8706-6DE5CF3BD15D}"/>
                </a:ext>
              </a:extLst>
            </p:cNvPr>
            <p:cNvCxnSpPr>
              <a:cxnSpLocks/>
              <a:stCxn id="25" idx="4"/>
              <a:endCxn id="7" idx="0"/>
            </p:cNvCxnSpPr>
            <p:nvPr/>
          </p:nvCxnSpPr>
          <p:spPr>
            <a:xfrm>
              <a:off x="8783610" y="926532"/>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FE49F3E2-1BC8-4E1E-9311-18949973E17A}"/>
                </a:ext>
              </a:extLst>
            </p:cNvPr>
            <p:cNvSpPr/>
            <p:nvPr/>
          </p:nvSpPr>
          <p:spPr>
            <a:xfrm>
              <a:off x="7345088" y="220470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5" name="Straight Arrow Connector 14">
              <a:extLst>
                <a:ext uri="{FF2B5EF4-FFF2-40B4-BE49-F238E27FC236}">
                  <a16:creationId xmlns:a16="http://schemas.microsoft.com/office/drawing/2014/main" id="{26754AA3-17A8-4D2E-8A82-CAC8CAFEEF96}"/>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6D7A3545-6ADE-49B6-A8DE-692BE5E3F20F}"/>
                </a:ext>
              </a:extLst>
            </p:cNvPr>
            <p:cNvSpPr/>
            <p:nvPr/>
          </p:nvSpPr>
          <p:spPr>
            <a:xfrm>
              <a:off x="4901465" y="308835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grpSp>
          <p:nvGrpSpPr>
            <p:cNvPr id="23" name="Group 22">
              <a:extLst>
                <a:ext uri="{FF2B5EF4-FFF2-40B4-BE49-F238E27FC236}">
                  <a16:creationId xmlns:a16="http://schemas.microsoft.com/office/drawing/2014/main" id="{4645FBE3-9D30-434F-8A4A-D7805F79FF6C}"/>
                </a:ext>
              </a:extLst>
            </p:cNvPr>
            <p:cNvGrpSpPr/>
            <p:nvPr/>
          </p:nvGrpSpPr>
          <p:grpSpPr>
            <a:xfrm>
              <a:off x="5775005" y="389402"/>
              <a:ext cx="3292810" cy="4453897"/>
              <a:chOff x="5775005" y="389402"/>
              <a:chExt cx="3292810" cy="4453897"/>
            </a:xfrm>
          </p:grpSpPr>
          <p:cxnSp>
            <p:nvCxnSpPr>
              <p:cNvPr id="24" name="Straight Arrow Connector 23">
                <a:extLst>
                  <a:ext uri="{FF2B5EF4-FFF2-40B4-BE49-F238E27FC236}">
                    <a16:creationId xmlns:a16="http://schemas.microsoft.com/office/drawing/2014/main" id="{6A8B6D76-D521-4545-8327-6E465860CBB2}"/>
                  </a:ext>
                </a:extLst>
              </p:cNvPr>
              <p:cNvCxnSpPr/>
              <p:nvPr/>
            </p:nvCxnSpPr>
            <p:spPr>
              <a:xfrm flipH="1">
                <a:off x="6202284" y="1847950"/>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F5DFF3FB-52B7-4282-A34D-8AC24E6614F4}"/>
                  </a:ext>
                </a:extLst>
              </p:cNvPr>
              <p:cNvSpPr/>
              <p:nvPr/>
            </p:nvSpPr>
            <p:spPr>
              <a:xfrm>
                <a:off x="8499405" y="389402"/>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26" name="Oval 25">
                <a:extLst>
                  <a:ext uri="{FF2B5EF4-FFF2-40B4-BE49-F238E27FC236}">
                    <a16:creationId xmlns:a16="http://schemas.microsoft.com/office/drawing/2014/main" id="{ABBA0AAC-3FD2-443A-A200-232729189C26}"/>
                  </a:ext>
                </a:extLst>
              </p:cNvPr>
              <p:cNvSpPr/>
              <p:nvPr/>
            </p:nvSpPr>
            <p:spPr>
              <a:xfrm>
                <a:off x="6689758" y="1318666"/>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27" name="Straight Arrow Connector 26">
                <a:extLst>
                  <a:ext uri="{FF2B5EF4-FFF2-40B4-BE49-F238E27FC236}">
                    <a16:creationId xmlns:a16="http://schemas.microsoft.com/office/drawing/2014/main" id="{483A0278-0FF9-4162-834B-F99DABF83B9B}"/>
                  </a:ext>
                </a:extLst>
              </p:cNvPr>
              <p:cNvCxnSpPr>
                <a:stCxn id="25" idx="4"/>
                <a:endCxn id="26" idx="0"/>
              </p:cNvCxnSpPr>
              <p:nvPr/>
            </p:nvCxnSpPr>
            <p:spPr>
              <a:xfrm flipH="1">
                <a:off x="6973963" y="926532"/>
                <a:ext cx="1809647"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CEC22E35-4CA0-4E6A-B142-437ADF70319F}"/>
                  </a:ext>
                </a:extLst>
              </p:cNvPr>
              <p:cNvSpPr/>
              <p:nvPr/>
            </p:nvSpPr>
            <p:spPr>
              <a:xfrm>
                <a:off x="5775005" y="2204700"/>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29" name="Straight Arrow Connector 28">
                <a:extLst>
                  <a:ext uri="{FF2B5EF4-FFF2-40B4-BE49-F238E27FC236}">
                    <a16:creationId xmlns:a16="http://schemas.microsoft.com/office/drawing/2014/main" id="{AD620E4C-57DF-4AAA-B4A6-72B0A3D272F0}"/>
                  </a:ext>
                </a:extLst>
              </p:cNvPr>
              <p:cNvCxnSpPr>
                <a:cxnSpLocks/>
              </p:cNvCxnSpPr>
              <p:nvPr/>
            </p:nvCxnSpPr>
            <p:spPr>
              <a:xfrm>
                <a:off x="6025998" y="2745285"/>
                <a:ext cx="71725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CF6A7E7C-ADC2-4986-8A5E-383C5340DA5B}"/>
                  </a:ext>
                </a:extLst>
              </p:cNvPr>
              <p:cNvSpPr/>
              <p:nvPr/>
            </p:nvSpPr>
            <p:spPr>
              <a:xfrm>
                <a:off x="6471548" y="3088355"/>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31" name="Straight Arrow Connector 30">
                <a:extLst>
                  <a:ext uri="{FF2B5EF4-FFF2-40B4-BE49-F238E27FC236}">
                    <a16:creationId xmlns:a16="http://schemas.microsoft.com/office/drawing/2014/main" id="{24CB6CA3-B21C-4F29-8348-338ADD6F9D48}"/>
                  </a:ext>
                </a:extLst>
              </p:cNvPr>
              <p:cNvCxnSpPr>
                <a:cxnSpLocks/>
                <a:endCxn id="32" idx="0"/>
              </p:cNvCxnSpPr>
              <p:nvPr/>
            </p:nvCxnSpPr>
            <p:spPr>
              <a:xfrm flipH="1">
                <a:off x="6755753" y="3591160"/>
                <a:ext cx="4586" cy="33732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6516A0F7-E048-4049-AC82-1B7D110E3146}"/>
                  </a:ext>
                </a:extLst>
              </p:cNvPr>
              <p:cNvSpPr/>
              <p:nvPr/>
            </p:nvSpPr>
            <p:spPr>
              <a:xfrm>
                <a:off x="6471548" y="3928484"/>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33" name="Straight Arrow Connector 32">
                <a:extLst>
                  <a:ext uri="{FF2B5EF4-FFF2-40B4-BE49-F238E27FC236}">
                    <a16:creationId xmlns:a16="http://schemas.microsoft.com/office/drawing/2014/main" id="{B89D06B7-5E24-4B43-9CD0-C9583D84AEEF}"/>
                  </a:ext>
                </a:extLst>
              </p:cNvPr>
              <p:cNvCxnSpPr/>
              <p:nvPr/>
            </p:nvCxnSpPr>
            <p:spPr>
              <a:xfrm flipH="1">
                <a:off x="6049554" y="4451165"/>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4" name="Straight Arrow Connector 33">
              <a:extLst>
                <a:ext uri="{FF2B5EF4-FFF2-40B4-BE49-F238E27FC236}">
                  <a16:creationId xmlns:a16="http://schemas.microsoft.com/office/drawing/2014/main" id="{450A010C-BA56-4F75-8BBC-DD546A21188E}"/>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EE271D30-CDE4-48D4-A516-716B163FB3A1}"/>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36" name="Oval 35">
              <a:extLst>
                <a:ext uri="{FF2B5EF4-FFF2-40B4-BE49-F238E27FC236}">
                  <a16:creationId xmlns:a16="http://schemas.microsoft.com/office/drawing/2014/main" id="{CB8499C0-5455-4069-9ABB-7EEC531A3F7E}"/>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grpSp>
      <p:sp>
        <p:nvSpPr>
          <p:cNvPr id="40" name="Rectangle 39">
            <a:extLst>
              <a:ext uri="{FF2B5EF4-FFF2-40B4-BE49-F238E27FC236}">
                <a16:creationId xmlns:a16="http://schemas.microsoft.com/office/drawing/2014/main" id="{0DF3D48A-1BA8-46C8-B784-1CC238A40474}"/>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1" name="Content Placeholder 2">
            <a:extLst>
              <a:ext uri="{FF2B5EF4-FFF2-40B4-BE49-F238E27FC236}">
                <a16:creationId xmlns:a16="http://schemas.microsoft.com/office/drawing/2014/main" id="{4442FBCD-AAAB-4E98-9DF6-0C518F3A1AE4}"/>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42" name="Rectangle 41">
            <a:extLst>
              <a:ext uri="{FF2B5EF4-FFF2-40B4-BE49-F238E27FC236}">
                <a16:creationId xmlns:a16="http://schemas.microsoft.com/office/drawing/2014/main" id="{9C641F61-D825-4BBB-96AD-68E7288697B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3" name="Content Placeholder 2">
            <a:extLst>
              <a:ext uri="{FF2B5EF4-FFF2-40B4-BE49-F238E27FC236}">
                <a16:creationId xmlns:a16="http://schemas.microsoft.com/office/drawing/2014/main" id="{A8C585F7-CD97-4465-A2C7-A3637422B32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grpSp>
        <p:nvGrpSpPr>
          <p:cNvPr id="44" name="Group 43">
            <a:extLst>
              <a:ext uri="{FF2B5EF4-FFF2-40B4-BE49-F238E27FC236}">
                <a16:creationId xmlns:a16="http://schemas.microsoft.com/office/drawing/2014/main" id="{798E91D5-4141-4833-9FCD-E0147B5CC196}"/>
              </a:ext>
            </a:extLst>
          </p:cNvPr>
          <p:cNvGrpSpPr/>
          <p:nvPr/>
        </p:nvGrpSpPr>
        <p:grpSpPr>
          <a:xfrm>
            <a:off x="628650" y="2033226"/>
            <a:ext cx="3622074" cy="3547972"/>
            <a:chOff x="889907" y="2212520"/>
            <a:chExt cx="2939145" cy="2939144"/>
          </a:xfrm>
        </p:grpSpPr>
        <p:sp>
          <p:nvSpPr>
            <p:cNvPr id="45" name="Rectangle 44">
              <a:extLst>
                <a:ext uri="{FF2B5EF4-FFF2-40B4-BE49-F238E27FC236}">
                  <a16:creationId xmlns:a16="http://schemas.microsoft.com/office/drawing/2014/main" id="{7C6947A7-FA89-4B44-A402-B4A41A24F52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6" name="Rectangle 45">
              <a:extLst>
                <a:ext uri="{FF2B5EF4-FFF2-40B4-BE49-F238E27FC236}">
                  <a16:creationId xmlns:a16="http://schemas.microsoft.com/office/drawing/2014/main" id="{9F6A283D-82E6-4180-8220-108226524BE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47" name="Rectangle 46">
              <a:extLst>
                <a:ext uri="{FF2B5EF4-FFF2-40B4-BE49-F238E27FC236}">
                  <a16:creationId xmlns:a16="http://schemas.microsoft.com/office/drawing/2014/main" id="{BAAC6C26-F248-4755-BBB9-31350D8DFAD5}"/>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48" name="Rectangle 47">
              <a:extLst>
                <a:ext uri="{FF2B5EF4-FFF2-40B4-BE49-F238E27FC236}">
                  <a16:creationId xmlns:a16="http://schemas.microsoft.com/office/drawing/2014/main" id="{C8C38225-5D9B-40CF-9C2B-8A0226BED4A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49" name="Rectangle 48">
              <a:extLst>
                <a:ext uri="{FF2B5EF4-FFF2-40B4-BE49-F238E27FC236}">
                  <a16:creationId xmlns:a16="http://schemas.microsoft.com/office/drawing/2014/main" id="{0643D38B-CC7D-4774-86C0-4AF5E67D1F4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0" name="Rectangle 49">
              <a:extLst>
                <a:ext uri="{FF2B5EF4-FFF2-40B4-BE49-F238E27FC236}">
                  <a16:creationId xmlns:a16="http://schemas.microsoft.com/office/drawing/2014/main" id="{0A91F46B-FDA2-45F1-9361-7D9DDE93339D}"/>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1" name="Rectangle 50">
              <a:extLst>
                <a:ext uri="{FF2B5EF4-FFF2-40B4-BE49-F238E27FC236}">
                  <a16:creationId xmlns:a16="http://schemas.microsoft.com/office/drawing/2014/main" id="{E708AB36-C856-4413-86CB-258D42C9388A}"/>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2" name="Rectangle 51">
              <a:extLst>
                <a:ext uri="{FF2B5EF4-FFF2-40B4-BE49-F238E27FC236}">
                  <a16:creationId xmlns:a16="http://schemas.microsoft.com/office/drawing/2014/main" id="{B0533F15-5698-4B81-AE67-61211D89B67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3" name="Rectangle 52">
              <a:extLst>
                <a:ext uri="{FF2B5EF4-FFF2-40B4-BE49-F238E27FC236}">
                  <a16:creationId xmlns:a16="http://schemas.microsoft.com/office/drawing/2014/main" id="{AC8A5C00-3B90-490C-B959-4F83B92B888D}"/>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4" name="Rectangle 53">
              <a:extLst>
                <a:ext uri="{FF2B5EF4-FFF2-40B4-BE49-F238E27FC236}">
                  <a16:creationId xmlns:a16="http://schemas.microsoft.com/office/drawing/2014/main" id="{A38D431B-72FF-4740-AF2F-200C86050875}"/>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55" name="Rectangle 54">
              <a:extLst>
                <a:ext uri="{FF2B5EF4-FFF2-40B4-BE49-F238E27FC236}">
                  <a16:creationId xmlns:a16="http://schemas.microsoft.com/office/drawing/2014/main" id="{BD4E0358-6BEC-435A-BF7B-1C0A27987C97}"/>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56" name="Rectangle 55">
              <a:extLst>
                <a:ext uri="{FF2B5EF4-FFF2-40B4-BE49-F238E27FC236}">
                  <a16:creationId xmlns:a16="http://schemas.microsoft.com/office/drawing/2014/main" id="{CFCE2B93-9EC3-43F5-9CF4-405834BFBBAF}"/>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7" name="Rectangle 56">
              <a:extLst>
                <a:ext uri="{FF2B5EF4-FFF2-40B4-BE49-F238E27FC236}">
                  <a16:creationId xmlns:a16="http://schemas.microsoft.com/office/drawing/2014/main" id="{A816D70F-E267-4AD8-ACDF-D57930432AE2}"/>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8" name="Rectangle 57">
              <a:extLst>
                <a:ext uri="{FF2B5EF4-FFF2-40B4-BE49-F238E27FC236}">
                  <a16:creationId xmlns:a16="http://schemas.microsoft.com/office/drawing/2014/main" id="{627F4B2E-C07B-4B93-8641-B5954525235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59" name="Rectangle 58">
              <a:extLst>
                <a:ext uri="{FF2B5EF4-FFF2-40B4-BE49-F238E27FC236}">
                  <a16:creationId xmlns:a16="http://schemas.microsoft.com/office/drawing/2014/main" id="{816DD6DE-85FF-446B-91C9-6A0A8C0760A9}"/>
                </a:ext>
              </a:extLst>
            </p:cNvPr>
            <p:cNvSpPr/>
            <p:nvPr/>
          </p:nvSpPr>
          <p:spPr>
            <a:xfrm>
              <a:off x="3241223" y="3976005"/>
              <a:ext cx="587829" cy="587829"/>
            </a:xfrm>
            <a:prstGeom prst="rect">
              <a:avLst/>
            </a:prstGeom>
            <a:solidFill>
              <a:schemeClr val="bg2">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0" name="Rectangle 59">
              <a:extLst>
                <a:ext uri="{FF2B5EF4-FFF2-40B4-BE49-F238E27FC236}">
                  <a16:creationId xmlns:a16="http://schemas.microsoft.com/office/drawing/2014/main" id="{D29838DA-FD51-44F1-9BBC-6B11ED6DEB4C}"/>
                </a:ext>
              </a:extLst>
            </p:cNvPr>
            <p:cNvSpPr/>
            <p:nvPr/>
          </p:nvSpPr>
          <p:spPr>
            <a:xfrm>
              <a:off x="889907" y="4563835"/>
              <a:ext cx="587829" cy="587829"/>
            </a:xfrm>
            <a:prstGeom prst="rect">
              <a:avLst/>
            </a:prstGeom>
            <a:solidFill>
              <a:schemeClr val="tx2">
                <a:lumMod val="20000"/>
                <a:lumOff val="8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1" name="Rectangle 60">
              <a:extLst>
                <a:ext uri="{FF2B5EF4-FFF2-40B4-BE49-F238E27FC236}">
                  <a16:creationId xmlns:a16="http://schemas.microsoft.com/office/drawing/2014/main" id="{E2F8AACD-4D9B-433D-907A-C854B2D5F59E}"/>
                </a:ext>
              </a:extLst>
            </p:cNvPr>
            <p:cNvSpPr/>
            <p:nvPr/>
          </p:nvSpPr>
          <p:spPr>
            <a:xfrm>
              <a:off x="1477736" y="4563835"/>
              <a:ext cx="587829" cy="587829"/>
            </a:xfrm>
            <a:prstGeom prst="rect">
              <a:avLst/>
            </a:prstGeom>
            <a:solidFill>
              <a:schemeClr val="tx2">
                <a:lumMod val="20000"/>
                <a:lumOff val="8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2" name="Rectangle 61">
              <a:extLst>
                <a:ext uri="{FF2B5EF4-FFF2-40B4-BE49-F238E27FC236}">
                  <a16:creationId xmlns:a16="http://schemas.microsoft.com/office/drawing/2014/main" id="{B0607EED-7555-4637-9358-D8B2A5F8787D}"/>
                </a:ext>
              </a:extLst>
            </p:cNvPr>
            <p:cNvSpPr/>
            <p:nvPr/>
          </p:nvSpPr>
          <p:spPr>
            <a:xfrm>
              <a:off x="2065565" y="4563835"/>
              <a:ext cx="587829" cy="587829"/>
            </a:xfrm>
            <a:prstGeom prst="rect">
              <a:avLst/>
            </a:prstGeom>
            <a:solidFill>
              <a:schemeClr val="tx2">
                <a:lumMod val="20000"/>
                <a:lumOff val="8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63" name="Rectangle 62">
              <a:extLst>
                <a:ext uri="{FF2B5EF4-FFF2-40B4-BE49-F238E27FC236}">
                  <a16:creationId xmlns:a16="http://schemas.microsoft.com/office/drawing/2014/main" id="{DC784139-A770-457D-80FC-249140CE881A}"/>
                </a:ext>
              </a:extLst>
            </p:cNvPr>
            <p:cNvSpPr/>
            <p:nvPr/>
          </p:nvSpPr>
          <p:spPr>
            <a:xfrm>
              <a:off x="2653394" y="4563834"/>
              <a:ext cx="587829" cy="587829"/>
            </a:xfrm>
            <a:prstGeom prst="rect">
              <a:avLst/>
            </a:prstGeom>
            <a:solidFill>
              <a:schemeClr val="bg2">
                <a:lumMod val="9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64" name="Rectangle 63">
              <a:extLst>
                <a:ext uri="{FF2B5EF4-FFF2-40B4-BE49-F238E27FC236}">
                  <a16:creationId xmlns:a16="http://schemas.microsoft.com/office/drawing/2014/main" id="{DA6A406B-4179-4DCB-90E4-1C06071B186D}"/>
                </a:ext>
              </a:extLst>
            </p:cNvPr>
            <p:cNvSpPr/>
            <p:nvPr/>
          </p:nvSpPr>
          <p:spPr>
            <a:xfrm>
              <a:off x="3241223" y="4563834"/>
              <a:ext cx="587829" cy="587829"/>
            </a:xfrm>
            <a:prstGeom prst="rect">
              <a:avLst/>
            </a:prstGeom>
            <a:solidFill>
              <a:schemeClr val="tx2">
                <a:lumMod val="20000"/>
                <a:lumOff val="8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65" name="Rectangle 64">
              <a:extLst>
                <a:ext uri="{FF2B5EF4-FFF2-40B4-BE49-F238E27FC236}">
                  <a16:creationId xmlns:a16="http://schemas.microsoft.com/office/drawing/2014/main" id="{1698A7DA-0A35-49A6-8785-6C17DB0FF683}"/>
                </a:ext>
              </a:extLst>
            </p:cNvPr>
            <p:cNvSpPr/>
            <p:nvPr/>
          </p:nvSpPr>
          <p:spPr>
            <a:xfrm>
              <a:off x="1477736"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66" name="Rectangle 65">
              <a:extLst>
                <a:ext uri="{FF2B5EF4-FFF2-40B4-BE49-F238E27FC236}">
                  <a16:creationId xmlns:a16="http://schemas.microsoft.com/office/drawing/2014/main" id="{28C439B0-CA67-478D-8A5E-A4BD91B712E2}"/>
                </a:ext>
              </a:extLst>
            </p:cNvPr>
            <p:cNvSpPr/>
            <p:nvPr/>
          </p:nvSpPr>
          <p:spPr>
            <a:xfrm>
              <a:off x="2065565"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67" name="Rectangle 66">
              <a:extLst>
                <a:ext uri="{FF2B5EF4-FFF2-40B4-BE49-F238E27FC236}">
                  <a16:creationId xmlns:a16="http://schemas.microsoft.com/office/drawing/2014/main" id="{3EC884CD-26B5-4C1D-82F3-DFD365E3B8ED}"/>
                </a:ext>
              </a:extLst>
            </p:cNvPr>
            <p:cNvSpPr/>
            <p:nvPr/>
          </p:nvSpPr>
          <p:spPr>
            <a:xfrm>
              <a:off x="2653394" y="2212520"/>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68" name="Rectangle 67">
              <a:extLst>
                <a:ext uri="{FF2B5EF4-FFF2-40B4-BE49-F238E27FC236}">
                  <a16:creationId xmlns:a16="http://schemas.microsoft.com/office/drawing/2014/main" id="{62E920FC-D640-414E-9BC2-F855E4516B14}"/>
                </a:ext>
              </a:extLst>
            </p:cNvPr>
            <p:cNvSpPr/>
            <p:nvPr/>
          </p:nvSpPr>
          <p:spPr>
            <a:xfrm>
              <a:off x="2653394" y="2800349"/>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69" name="Rectangle 68">
              <a:extLst>
                <a:ext uri="{FF2B5EF4-FFF2-40B4-BE49-F238E27FC236}">
                  <a16:creationId xmlns:a16="http://schemas.microsoft.com/office/drawing/2014/main" id="{69F7654E-CE45-450D-AC65-A36D6DDACADA}"/>
                </a:ext>
              </a:extLst>
            </p:cNvPr>
            <p:cNvSpPr/>
            <p:nvPr/>
          </p:nvSpPr>
          <p:spPr>
            <a:xfrm>
              <a:off x="2653394" y="3388177"/>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grpSp>
      <p:sp>
        <p:nvSpPr>
          <p:cNvPr id="70" name="TextBox 69">
            <a:extLst>
              <a:ext uri="{FF2B5EF4-FFF2-40B4-BE49-F238E27FC236}">
                <a16:creationId xmlns:a16="http://schemas.microsoft.com/office/drawing/2014/main" id="{FBFFBCCC-3504-432B-85A5-5233B07D0AF0}"/>
              </a:ext>
            </a:extLst>
          </p:cNvPr>
          <p:cNvSpPr txBox="1"/>
          <p:nvPr/>
        </p:nvSpPr>
        <p:spPr>
          <a:xfrm>
            <a:off x="9070842" y="5061367"/>
            <a:ext cx="2795380" cy="923330"/>
          </a:xfrm>
          <a:prstGeom prst="rect">
            <a:avLst/>
          </a:prstGeom>
          <a:noFill/>
        </p:spPr>
        <p:txBody>
          <a:bodyPr wrap="square" rtlCol="0">
            <a:spAutoFit/>
          </a:bodyPr>
          <a:lstStyle/>
          <a:p>
            <a:r>
              <a:rPr lang="en-US" dirty="0"/>
              <a:t>Fewer states expanded</a:t>
            </a:r>
          </a:p>
          <a:p>
            <a:r>
              <a:rPr lang="en-US" dirty="0"/>
              <a:t>means the solution is found quicker!</a:t>
            </a:r>
          </a:p>
        </p:txBody>
      </p:sp>
    </p:spTree>
    <p:extLst>
      <p:ext uri="{BB962C8B-B14F-4D97-AF65-F5344CB8AC3E}">
        <p14:creationId xmlns:p14="http://schemas.microsoft.com/office/powerpoint/2010/main" val="3332379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Uninformed Search vs. 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endParaRPr lang="en-US" sz="19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22" name="Group 21">
            <a:extLst>
              <a:ext uri="{FF2B5EF4-FFF2-40B4-BE49-F238E27FC236}">
                <a16:creationId xmlns:a16="http://schemas.microsoft.com/office/drawing/2014/main" id="{CF8F9CFA-3494-4734-A604-F27AA6EACBAF}"/>
              </a:ext>
            </a:extLst>
          </p:cNvPr>
          <p:cNvGrpSpPr/>
          <p:nvPr/>
        </p:nvGrpSpPr>
        <p:grpSpPr>
          <a:xfrm>
            <a:off x="735926" y="85042"/>
            <a:ext cx="4330923" cy="6237034"/>
            <a:chOff x="735926" y="85042"/>
            <a:chExt cx="4330923" cy="6237034"/>
          </a:xfrm>
        </p:grpSpPr>
        <p:pic>
          <p:nvPicPr>
            <p:cNvPr id="6" name="Picture 5">
              <a:extLst>
                <a:ext uri="{FF2B5EF4-FFF2-40B4-BE49-F238E27FC236}">
                  <a16:creationId xmlns:a16="http://schemas.microsoft.com/office/drawing/2014/main" id="{D7C8BFD6-D80F-4871-9546-23B06984E293}"/>
                </a:ext>
              </a:extLst>
            </p:cNvPr>
            <p:cNvPicPr>
              <a:picLocks noChangeAspect="1"/>
            </p:cNvPicPr>
            <p:nvPr/>
          </p:nvPicPr>
          <p:blipFill>
            <a:blip r:embed="rId3"/>
            <a:stretch>
              <a:fillRect/>
            </a:stretch>
          </p:blipFill>
          <p:spPr>
            <a:xfrm>
              <a:off x="735926" y="85042"/>
              <a:ext cx="4330923" cy="5867702"/>
            </a:xfrm>
            <a:prstGeom prst="rect">
              <a:avLst/>
            </a:prstGeom>
          </p:spPr>
        </p:pic>
        <p:sp>
          <p:nvSpPr>
            <p:cNvPr id="7" name="TextBox 6">
              <a:extLst>
                <a:ext uri="{FF2B5EF4-FFF2-40B4-BE49-F238E27FC236}">
                  <a16:creationId xmlns:a16="http://schemas.microsoft.com/office/drawing/2014/main" id="{60D6FEB9-16C3-40E5-8748-CCA628EC7390}"/>
                </a:ext>
              </a:extLst>
            </p:cNvPr>
            <p:cNvSpPr txBox="1"/>
            <p:nvPr/>
          </p:nvSpPr>
          <p:spPr>
            <a:xfrm>
              <a:off x="1785600" y="5952744"/>
              <a:ext cx="2226956" cy="369332"/>
            </a:xfrm>
            <a:prstGeom prst="rect">
              <a:avLst/>
            </a:prstGeom>
            <a:noFill/>
          </p:spPr>
          <p:txBody>
            <a:bodyPr wrap="none" rtlCol="0">
              <a:spAutoFit/>
            </a:bodyPr>
            <a:lstStyle/>
            <a:p>
              <a:r>
                <a:rPr lang="en-US" i="1" dirty="0"/>
                <a:t>Uninformed Search</a:t>
              </a:r>
            </a:p>
          </p:txBody>
        </p:sp>
      </p:grpSp>
      <p:grpSp>
        <p:nvGrpSpPr>
          <p:cNvPr id="23" name="Group 22">
            <a:extLst>
              <a:ext uri="{FF2B5EF4-FFF2-40B4-BE49-F238E27FC236}">
                <a16:creationId xmlns:a16="http://schemas.microsoft.com/office/drawing/2014/main" id="{4AAEA47E-1904-4C50-9D99-0384B000C932}"/>
              </a:ext>
            </a:extLst>
          </p:cNvPr>
          <p:cNvGrpSpPr/>
          <p:nvPr/>
        </p:nvGrpSpPr>
        <p:grpSpPr>
          <a:xfrm>
            <a:off x="6458674" y="85042"/>
            <a:ext cx="4456253" cy="6545862"/>
            <a:chOff x="6458674" y="85042"/>
            <a:chExt cx="4456253" cy="6545862"/>
          </a:xfrm>
        </p:grpSpPr>
        <p:pic>
          <p:nvPicPr>
            <p:cNvPr id="8" name="Picture 7">
              <a:extLst>
                <a:ext uri="{FF2B5EF4-FFF2-40B4-BE49-F238E27FC236}">
                  <a16:creationId xmlns:a16="http://schemas.microsoft.com/office/drawing/2014/main" id="{A8F570FF-A646-4BFA-BCEC-A3CA560F314A}"/>
                </a:ext>
              </a:extLst>
            </p:cNvPr>
            <p:cNvPicPr>
              <a:picLocks noChangeAspect="1"/>
            </p:cNvPicPr>
            <p:nvPr/>
          </p:nvPicPr>
          <p:blipFill>
            <a:blip r:embed="rId3"/>
            <a:stretch>
              <a:fillRect/>
            </a:stretch>
          </p:blipFill>
          <p:spPr>
            <a:xfrm>
              <a:off x="6565708" y="85042"/>
              <a:ext cx="4330923" cy="5867702"/>
            </a:xfrm>
            <a:prstGeom prst="rect">
              <a:avLst/>
            </a:prstGeom>
          </p:spPr>
        </p:pic>
        <p:cxnSp>
          <p:nvCxnSpPr>
            <p:cNvPr id="12" name="Straight Connector 11">
              <a:extLst>
                <a:ext uri="{FF2B5EF4-FFF2-40B4-BE49-F238E27FC236}">
                  <a16:creationId xmlns:a16="http://schemas.microsoft.com/office/drawing/2014/main" id="{609E9FD6-82BC-43DA-AE4D-CD0DE75A1D6F}"/>
                </a:ext>
              </a:extLst>
            </p:cNvPr>
            <p:cNvCxnSpPr/>
            <p:nvPr/>
          </p:nvCxnSpPr>
          <p:spPr>
            <a:xfrm>
              <a:off x="6817489" y="642594"/>
              <a:ext cx="2002420" cy="0"/>
            </a:xfrm>
            <a:prstGeom prst="line">
              <a:avLst/>
            </a:prstGeom>
            <a:ln w="698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09A6578-D43F-4F63-9399-89534476FF44}"/>
                </a:ext>
              </a:extLst>
            </p:cNvPr>
            <p:cNvCxnSpPr/>
            <p:nvPr/>
          </p:nvCxnSpPr>
          <p:spPr>
            <a:xfrm>
              <a:off x="6817489" y="933891"/>
              <a:ext cx="2002420" cy="0"/>
            </a:xfrm>
            <a:prstGeom prst="line">
              <a:avLst/>
            </a:prstGeom>
            <a:ln w="69850">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35D3E30-12C1-4032-A54E-FFF3E063BF0B}"/>
                </a:ext>
              </a:extLst>
            </p:cNvPr>
            <p:cNvSpPr txBox="1"/>
            <p:nvPr/>
          </p:nvSpPr>
          <p:spPr>
            <a:xfrm>
              <a:off x="6649656" y="1066784"/>
              <a:ext cx="4172673" cy="954107"/>
            </a:xfrm>
            <a:prstGeom prst="rect">
              <a:avLst/>
            </a:prstGeom>
            <a:noFill/>
          </p:spPr>
          <p:txBody>
            <a:bodyPr wrap="square" rtlCol="0">
              <a:spAutoFit/>
            </a:bodyPr>
            <a:lstStyle/>
            <a:p>
              <a:r>
                <a:rPr lang="en-US" sz="2800" b="1" dirty="0">
                  <a:ln w="12700">
                    <a:solidFill>
                      <a:schemeClr val="tx1"/>
                    </a:solidFill>
                  </a:ln>
                  <a:solidFill>
                    <a:schemeClr val="bg1"/>
                  </a:solidFill>
                </a:rPr>
                <a:t>And the first outcome I saw was optimal.</a:t>
              </a:r>
            </a:p>
          </p:txBody>
        </p:sp>
        <p:cxnSp>
          <p:nvCxnSpPr>
            <p:cNvPr id="15" name="Straight Connector 14">
              <a:extLst>
                <a:ext uri="{FF2B5EF4-FFF2-40B4-BE49-F238E27FC236}">
                  <a16:creationId xmlns:a16="http://schemas.microsoft.com/office/drawing/2014/main" id="{DA7B93D2-5BD6-4670-B072-BB1668A055AE}"/>
                </a:ext>
              </a:extLst>
            </p:cNvPr>
            <p:cNvCxnSpPr/>
            <p:nvPr/>
          </p:nvCxnSpPr>
          <p:spPr>
            <a:xfrm>
              <a:off x="8410938" y="2450174"/>
              <a:ext cx="2002420" cy="0"/>
            </a:xfrm>
            <a:prstGeom prst="line">
              <a:avLst/>
            </a:prstGeom>
            <a:ln w="69850">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FE885F4-F857-443A-8A84-9C043C5BA054}"/>
                </a:ext>
              </a:extLst>
            </p:cNvPr>
            <p:cNvSpPr txBox="1"/>
            <p:nvPr/>
          </p:nvSpPr>
          <p:spPr>
            <a:xfrm>
              <a:off x="7909368" y="2599296"/>
              <a:ext cx="3005559" cy="523220"/>
            </a:xfrm>
            <a:prstGeom prst="rect">
              <a:avLst/>
            </a:prstGeom>
            <a:noFill/>
          </p:spPr>
          <p:txBody>
            <a:bodyPr wrap="square" rtlCol="0">
              <a:spAutoFit/>
            </a:bodyPr>
            <a:lstStyle/>
            <a:p>
              <a:r>
                <a:rPr lang="en-US" sz="2800" b="1" dirty="0">
                  <a:ln w="12700">
                    <a:solidFill>
                      <a:schemeClr val="tx1"/>
                    </a:solidFill>
                  </a:ln>
                  <a:solidFill>
                    <a:schemeClr val="bg1"/>
                  </a:solidFill>
                </a:rPr>
                <a:t>Oh, that’s great!</a:t>
              </a:r>
            </a:p>
          </p:txBody>
        </p:sp>
        <p:cxnSp>
          <p:nvCxnSpPr>
            <p:cNvPr id="17" name="Straight Connector 16">
              <a:extLst>
                <a:ext uri="{FF2B5EF4-FFF2-40B4-BE49-F238E27FC236}">
                  <a16:creationId xmlns:a16="http://schemas.microsoft.com/office/drawing/2014/main" id="{0F48FB61-7688-4079-B0B0-9C4C447886AC}"/>
                </a:ext>
              </a:extLst>
            </p:cNvPr>
            <p:cNvCxnSpPr>
              <a:cxnSpLocks/>
            </p:cNvCxnSpPr>
            <p:nvPr/>
          </p:nvCxnSpPr>
          <p:spPr>
            <a:xfrm>
              <a:off x="7349924" y="4657081"/>
              <a:ext cx="555585" cy="0"/>
            </a:xfrm>
            <a:prstGeom prst="line">
              <a:avLst/>
            </a:prstGeom>
            <a:ln w="69850">
              <a:solidFill>
                <a:srgbClr val="FF0000"/>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F4C4607-D142-411E-AA65-B0571570702E}"/>
                </a:ext>
              </a:extLst>
            </p:cNvPr>
            <p:cNvSpPr txBox="1"/>
            <p:nvPr/>
          </p:nvSpPr>
          <p:spPr>
            <a:xfrm>
              <a:off x="6616861" y="4776378"/>
              <a:ext cx="3005559" cy="523220"/>
            </a:xfrm>
            <a:prstGeom prst="rect">
              <a:avLst/>
            </a:prstGeom>
            <a:noFill/>
          </p:spPr>
          <p:txBody>
            <a:bodyPr wrap="square" rtlCol="0">
              <a:spAutoFit/>
            </a:bodyPr>
            <a:lstStyle/>
            <a:p>
              <a:r>
                <a:rPr lang="en-US" sz="2800" b="1" dirty="0">
                  <a:ln w="12700">
                    <a:solidFill>
                      <a:schemeClr val="tx1"/>
                    </a:solidFill>
                  </a:ln>
                  <a:solidFill>
                    <a:schemeClr val="bg1"/>
                  </a:solidFill>
                </a:rPr>
                <a:t>I know, right?</a:t>
              </a:r>
            </a:p>
          </p:txBody>
        </p:sp>
        <p:sp>
          <p:nvSpPr>
            <p:cNvPr id="21" name="TextBox 20">
              <a:extLst>
                <a:ext uri="{FF2B5EF4-FFF2-40B4-BE49-F238E27FC236}">
                  <a16:creationId xmlns:a16="http://schemas.microsoft.com/office/drawing/2014/main" id="{D147EE9B-72BE-410D-8BF7-758FA6BB6E60}"/>
                </a:ext>
              </a:extLst>
            </p:cNvPr>
            <p:cNvSpPr txBox="1"/>
            <p:nvPr/>
          </p:nvSpPr>
          <p:spPr>
            <a:xfrm>
              <a:off x="6458674" y="5892240"/>
              <a:ext cx="4437958" cy="738664"/>
            </a:xfrm>
            <a:prstGeom prst="rect">
              <a:avLst/>
            </a:prstGeom>
            <a:noFill/>
          </p:spPr>
          <p:txBody>
            <a:bodyPr wrap="square" rtlCol="0">
              <a:spAutoFit/>
            </a:bodyPr>
            <a:lstStyle/>
            <a:p>
              <a:pPr algn="ctr"/>
              <a:r>
                <a:rPr lang="en-US" i="1" dirty="0"/>
                <a:t>Informed Search</a:t>
              </a:r>
            </a:p>
            <a:p>
              <a:pPr algn="ctr"/>
              <a:r>
                <a:rPr lang="en-US" sz="1200" i="1" dirty="0"/>
                <a:t>note: might in fact still need to look up more than just a single path! The point is it’s faster/more efficient!</a:t>
              </a:r>
            </a:p>
          </p:txBody>
        </p:sp>
      </p:grpSp>
    </p:spTree>
    <p:extLst>
      <p:ext uri="{BB962C8B-B14F-4D97-AF65-F5344CB8AC3E}">
        <p14:creationId xmlns:p14="http://schemas.microsoft.com/office/powerpoint/2010/main" val="4189731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Uninformed Search vs. 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fontScale="92500"/>
          </a:bodyPr>
          <a:lstStyle/>
          <a:p>
            <a:r>
              <a:rPr lang="en-US" sz="2400" b="1" dirty="0"/>
              <a:t>Uninformed Search: </a:t>
            </a:r>
            <a:r>
              <a:rPr lang="en-US" sz="2400" dirty="0"/>
              <a:t>only considers “distance from the start”</a:t>
            </a:r>
          </a:p>
          <a:p>
            <a:pPr lvl="1"/>
            <a:r>
              <a:rPr lang="en-US" sz="2000" dirty="0"/>
              <a:t>i.e., “work already done”</a:t>
            </a:r>
          </a:p>
          <a:p>
            <a:pPr lvl="1"/>
            <a:r>
              <a:rPr lang="en-US" sz="2000" dirty="0"/>
              <a:t>i.e., “Pick a new node based on when it was added to the frontier/cost to get there.”</a:t>
            </a:r>
          </a:p>
          <a:p>
            <a:pPr lvl="1"/>
            <a:endParaRPr lang="en-US" sz="2000" dirty="0"/>
          </a:p>
          <a:p>
            <a:r>
              <a:rPr lang="en-US" sz="2200" b="1" dirty="0"/>
              <a:t>Informed Search: *</a:t>
            </a:r>
            <a:r>
              <a:rPr lang="en-US" sz="2200" dirty="0"/>
              <a:t>Also* considers / estimates “distance from the goal”</a:t>
            </a:r>
          </a:p>
          <a:p>
            <a:pPr lvl="1"/>
            <a:r>
              <a:rPr lang="en-US" sz="2000" dirty="0"/>
              <a:t>i.e., “work that remains to be done”</a:t>
            </a:r>
          </a:p>
          <a:p>
            <a:pPr lvl="1"/>
            <a:r>
              <a:rPr lang="en-US" sz="2000" dirty="0"/>
              <a:t>i.e., “Pick a new node based on two things”:</a:t>
            </a:r>
          </a:p>
          <a:p>
            <a:pPr lvl="2"/>
            <a:r>
              <a:rPr lang="en-US" sz="1900" dirty="0"/>
              <a:t>1.) How hard it is to *get to* that node</a:t>
            </a:r>
          </a:p>
          <a:p>
            <a:pPr lvl="2"/>
            <a:r>
              <a:rPr lang="en-US" sz="1900" dirty="0"/>
              <a:t>2.) How hard it is to *get to the goal* FROM that node.</a:t>
            </a:r>
          </a:p>
          <a:p>
            <a:pPr lvl="3"/>
            <a:r>
              <a:rPr lang="en-US" sz="1900" dirty="0"/>
              <a:t>Achieves this estimation with a </a:t>
            </a:r>
            <a:r>
              <a:rPr lang="en-US" sz="1900" b="1" dirty="0"/>
              <a:t>heuristic</a:t>
            </a:r>
            <a:r>
              <a:rPr lang="en-US" sz="1900" dirty="0"/>
              <a:t>.</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Tree>
    <p:extLst>
      <p:ext uri="{BB962C8B-B14F-4D97-AF65-F5344CB8AC3E}">
        <p14:creationId xmlns:p14="http://schemas.microsoft.com/office/powerpoint/2010/main" val="617534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dissolve">
                                      <p:cBhvr>
                                        <p:cTn id="15" dur="500"/>
                                        <p:tgtEl>
                                          <p:spTgt spid="3">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dissolve">
                                      <p:cBhvr>
                                        <p:cTn id="20" dur="500"/>
                                        <p:tgtEl>
                                          <p:spTgt spid="3">
                                            <p:txEl>
                                              <p:pRg st="5" end="5"/>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dissolv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dissolve">
                                      <p:cBhvr>
                                        <p:cTn id="28" dur="500"/>
                                        <p:tgtEl>
                                          <p:spTgt spid="3">
                                            <p:txEl>
                                              <p:pRg st="7" end="7"/>
                                            </p:txEl>
                                          </p:spTgt>
                                        </p:tgtEl>
                                      </p:cBhvr>
                                    </p:animEffect>
                                  </p:childTnLst>
                                </p:cTn>
                              </p:par>
                              <p:par>
                                <p:cTn id="29" presetID="9" presetClass="entr" presetSubtype="0" fill="hold"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dissolve">
                                      <p:cBhvr>
                                        <p:cTn id="31" dur="500"/>
                                        <p:tgtEl>
                                          <p:spTgt spid="3">
                                            <p:txEl>
                                              <p:pRg st="8" end="8"/>
                                            </p:txEl>
                                          </p:spTgt>
                                        </p:tgtEl>
                                      </p:cBhvr>
                                    </p:animEffect>
                                  </p:childTnLst>
                                </p:cTn>
                              </p:par>
                              <p:par>
                                <p:cTn id="32" presetID="9" presetClass="entr" presetSubtype="0" fill="hold" nodeType="with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dissolve">
                                      <p:cBhvr>
                                        <p:cTn id="3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fontScale="92500"/>
          </a:bodyPr>
          <a:lstStyle/>
          <a:p>
            <a:r>
              <a:rPr lang="en-US" sz="2400" b="1" dirty="0"/>
              <a:t>Heuristic: </a:t>
            </a:r>
            <a:r>
              <a:rPr lang="en-US" sz="2400" dirty="0"/>
              <a:t>An estimation of the amount of work left from the current state to a goal state.</a:t>
            </a:r>
          </a:p>
          <a:p>
            <a:pPr lvl="1"/>
            <a:r>
              <a:rPr lang="en-US" sz="2200" dirty="0"/>
              <a:t>Computed with a </a:t>
            </a:r>
            <a:r>
              <a:rPr lang="en-US" sz="2200" b="1" dirty="0"/>
              <a:t>heuristic function</a:t>
            </a:r>
            <a:r>
              <a:rPr lang="en-US" sz="2200" dirty="0"/>
              <a:t>, denoted </a:t>
            </a:r>
            <a:r>
              <a:rPr lang="en-US" sz="2200" i="1" dirty="0"/>
              <a:t>h(n).</a:t>
            </a:r>
            <a:endParaRPr lang="en-US" sz="2200" dirty="0"/>
          </a:p>
          <a:p>
            <a:pPr lvl="2"/>
            <a:r>
              <a:rPr lang="en-US" sz="2100" i="1" dirty="0"/>
              <a:t>n</a:t>
            </a:r>
            <a:r>
              <a:rPr lang="en-US" sz="2100" dirty="0"/>
              <a:t> is the current node, </a:t>
            </a:r>
            <a:r>
              <a:rPr lang="en-US" sz="2100" i="1" dirty="0"/>
              <a:t>h(n)</a:t>
            </a:r>
            <a:r>
              <a:rPr lang="en-US" sz="2100" dirty="0"/>
              <a:t> returns “work remaining” to reach goal from </a:t>
            </a:r>
            <a:r>
              <a:rPr lang="en-US" sz="2100" i="1" dirty="0"/>
              <a:t>n</a:t>
            </a:r>
            <a:r>
              <a:rPr lang="en-US" sz="2100" dirty="0"/>
              <a:t>.</a:t>
            </a:r>
          </a:p>
          <a:p>
            <a:r>
              <a:rPr lang="en-US" sz="2400" dirty="0"/>
              <a:t>The heuristic is “hand-</a:t>
            </a:r>
            <a:r>
              <a:rPr lang="en-US" sz="2400" dirty="0" err="1"/>
              <a:t>wavey</a:t>
            </a:r>
            <a:r>
              <a:rPr lang="en-US" sz="2400" dirty="0"/>
              <a:t>”</a:t>
            </a:r>
          </a:p>
          <a:p>
            <a:pPr lvl="1"/>
            <a:r>
              <a:rPr lang="en-US" sz="2200" dirty="0"/>
              <a:t>Might be overly optimistic!</a:t>
            </a:r>
          </a:p>
          <a:p>
            <a:pPr lvl="1"/>
            <a:r>
              <a:rPr lang="en-US" sz="2200" dirty="0"/>
              <a:t>Might not even be “possible”</a:t>
            </a:r>
          </a:p>
          <a:p>
            <a:pPr lvl="2"/>
            <a:r>
              <a:rPr lang="en-US" sz="2100" dirty="0"/>
              <a:t>e.g., might “cheat”, like flying over walls in grid world!</a:t>
            </a:r>
          </a:p>
          <a:p>
            <a:pPr lvl="1"/>
            <a:r>
              <a:rPr lang="en-US" sz="2200" dirty="0"/>
              <a:t>That’s all OK!</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Tree>
    <p:extLst>
      <p:ext uri="{BB962C8B-B14F-4D97-AF65-F5344CB8AC3E}">
        <p14:creationId xmlns:p14="http://schemas.microsoft.com/office/powerpoint/2010/main" val="1129431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dissolve">
                                      <p:cBhvr>
                                        <p:cTn id="21" dur="500"/>
                                        <p:tgtEl>
                                          <p:spTgt spid="3">
                                            <p:txEl>
                                              <p:pRg st="5" end="5"/>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dissolve">
                                      <p:cBhvr>
                                        <p:cTn id="24" dur="500"/>
                                        <p:tgtEl>
                                          <p:spTgt spid="3">
                                            <p:txEl>
                                              <p:pRg st="6" end="6"/>
                                            </p:txEl>
                                          </p:spTgt>
                                        </p:tgtEl>
                                      </p:cBhvr>
                                    </p:animEffect>
                                  </p:childTnLst>
                                </p:cTn>
                              </p:par>
                              <p:par>
                                <p:cTn id="25" presetID="9"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dissolv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646670" y="1861496"/>
            <a:ext cx="4878859" cy="4650515"/>
          </a:xfrm>
        </p:spPr>
        <p:txBody>
          <a:bodyPr>
            <a:normAutofit/>
          </a:bodyPr>
          <a:lstStyle/>
          <a:p>
            <a:r>
              <a:rPr lang="en-US" sz="2400" b="1" dirty="0"/>
              <a:t>Sample heuristic: Straight Line Distance</a:t>
            </a:r>
            <a:endParaRPr lang="en-US" sz="2400" dirty="0"/>
          </a:p>
          <a:p>
            <a:pPr lvl="1"/>
            <a:r>
              <a:rPr lang="en-US" sz="2000" dirty="0"/>
              <a:t>Don’t feel “bound” to the roads!</a:t>
            </a:r>
          </a:p>
          <a:p>
            <a:pPr lvl="1"/>
            <a:r>
              <a:rPr lang="en-US" sz="2000" dirty="0"/>
              <a:t>What is distance from current city to goal?</a:t>
            </a:r>
          </a:p>
          <a:p>
            <a:r>
              <a:rPr lang="en-US" sz="2200" dirty="0"/>
              <a:t>Start in Arad.</a:t>
            </a:r>
          </a:p>
          <a:p>
            <a:r>
              <a:rPr lang="en-US" sz="2200" dirty="0"/>
              <a:t>End in Bucharest.</a:t>
            </a:r>
          </a:p>
          <a:p>
            <a:r>
              <a:rPr lang="en-US" sz="2200" dirty="0"/>
              <a:t>Heuristic: Shortest distance between two points is a straight line!</a:t>
            </a:r>
          </a:p>
          <a:p>
            <a:pPr lvl="1"/>
            <a:endParaRPr lang="en-US" sz="20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5" name="Picture 4">
            <a:extLst>
              <a:ext uri="{FF2B5EF4-FFF2-40B4-BE49-F238E27FC236}">
                <a16:creationId xmlns:a16="http://schemas.microsoft.com/office/drawing/2014/main" id="{6169A44C-9D70-EE45-941C-8CAF92C0D814}"/>
              </a:ext>
            </a:extLst>
          </p:cNvPr>
          <p:cNvPicPr>
            <a:picLocks noChangeAspect="1"/>
          </p:cNvPicPr>
          <p:nvPr/>
        </p:nvPicPr>
        <p:blipFill>
          <a:blip r:embed="rId3"/>
          <a:stretch>
            <a:fillRect/>
          </a:stretch>
        </p:blipFill>
        <p:spPr>
          <a:xfrm>
            <a:off x="5525529" y="2897644"/>
            <a:ext cx="6561439" cy="3960356"/>
          </a:xfrm>
          <a:prstGeom prst="rect">
            <a:avLst/>
          </a:prstGeom>
        </p:spPr>
      </p:pic>
      <p:sp>
        <p:nvSpPr>
          <p:cNvPr id="6" name="Oval 5">
            <a:extLst>
              <a:ext uri="{FF2B5EF4-FFF2-40B4-BE49-F238E27FC236}">
                <a16:creationId xmlns:a16="http://schemas.microsoft.com/office/drawing/2014/main" id="{32C3AA12-167D-5F47-B81E-F4FF026B8E11}"/>
              </a:ext>
            </a:extLst>
          </p:cNvPr>
          <p:cNvSpPr/>
          <p:nvPr/>
        </p:nvSpPr>
        <p:spPr>
          <a:xfrm>
            <a:off x="5513172" y="3785287"/>
            <a:ext cx="864973" cy="642551"/>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19DAB5E-2575-8F4B-A1A0-B7E2ACB0A3F6}"/>
              </a:ext>
            </a:extLst>
          </p:cNvPr>
          <p:cNvSpPr/>
          <p:nvPr/>
        </p:nvSpPr>
        <p:spPr>
          <a:xfrm>
            <a:off x="9517790" y="5894130"/>
            <a:ext cx="1022524" cy="642551"/>
          </a:xfrm>
          <a:prstGeom prst="ellipse">
            <a:avLst/>
          </a:prstGeom>
          <a:noFill/>
          <a:ln w="412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718F9BF-0EC3-0143-993D-5D4F40272095}"/>
              </a:ext>
            </a:extLst>
          </p:cNvPr>
          <p:cNvSpPr txBox="1"/>
          <p:nvPr/>
        </p:nvSpPr>
        <p:spPr>
          <a:xfrm>
            <a:off x="6096000" y="4350474"/>
            <a:ext cx="1062681" cy="369332"/>
          </a:xfrm>
          <a:prstGeom prst="rect">
            <a:avLst/>
          </a:prstGeom>
          <a:noFill/>
        </p:spPr>
        <p:txBody>
          <a:bodyPr wrap="square" rtlCol="0">
            <a:spAutoFit/>
          </a:bodyPr>
          <a:lstStyle/>
          <a:p>
            <a:r>
              <a:rPr lang="en-US" dirty="0"/>
              <a:t>Start</a:t>
            </a:r>
          </a:p>
        </p:txBody>
      </p:sp>
      <p:sp>
        <p:nvSpPr>
          <p:cNvPr id="9" name="TextBox 8">
            <a:extLst>
              <a:ext uri="{FF2B5EF4-FFF2-40B4-BE49-F238E27FC236}">
                <a16:creationId xmlns:a16="http://schemas.microsoft.com/office/drawing/2014/main" id="{9E9BF381-B514-B14C-BF19-0E59D19DB2BC}"/>
              </a:ext>
            </a:extLst>
          </p:cNvPr>
          <p:cNvSpPr txBox="1"/>
          <p:nvPr/>
        </p:nvSpPr>
        <p:spPr>
          <a:xfrm>
            <a:off x="10301417" y="6393728"/>
            <a:ext cx="1062681" cy="369332"/>
          </a:xfrm>
          <a:prstGeom prst="rect">
            <a:avLst/>
          </a:prstGeom>
          <a:noFill/>
        </p:spPr>
        <p:txBody>
          <a:bodyPr wrap="square" rtlCol="0">
            <a:spAutoFit/>
          </a:bodyPr>
          <a:lstStyle/>
          <a:p>
            <a:r>
              <a:rPr lang="en-US" dirty="0"/>
              <a:t>Goal</a:t>
            </a:r>
          </a:p>
        </p:txBody>
      </p:sp>
      <p:cxnSp>
        <p:nvCxnSpPr>
          <p:cNvPr id="11" name="Straight Arrow Connector 10">
            <a:extLst>
              <a:ext uri="{FF2B5EF4-FFF2-40B4-BE49-F238E27FC236}">
                <a16:creationId xmlns:a16="http://schemas.microsoft.com/office/drawing/2014/main" id="{7B5C3364-D060-1244-B9AA-EE9F25A1675B}"/>
              </a:ext>
            </a:extLst>
          </p:cNvPr>
          <p:cNvCxnSpPr>
            <a:stCxn id="6" idx="6"/>
          </p:cNvCxnSpPr>
          <p:nvPr/>
        </p:nvCxnSpPr>
        <p:spPr>
          <a:xfrm>
            <a:off x="6378145" y="4106563"/>
            <a:ext cx="3200402" cy="1972961"/>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888D85BF-05CC-4A44-9595-D854317D58B2}"/>
              </a:ext>
            </a:extLst>
          </p:cNvPr>
          <p:cNvSpPr txBox="1"/>
          <p:nvPr/>
        </p:nvSpPr>
        <p:spPr>
          <a:xfrm>
            <a:off x="6558235" y="4808732"/>
            <a:ext cx="1200891" cy="646331"/>
          </a:xfrm>
          <a:prstGeom prst="rect">
            <a:avLst/>
          </a:prstGeom>
          <a:noFill/>
        </p:spPr>
        <p:txBody>
          <a:bodyPr wrap="square" rtlCol="0">
            <a:spAutoFit/>
          </a:bodyPr>
          <a:lstStyle/>
          <a:p>
            <a:r>
              <a:rPr lang="en-US" dirty="0" err="1"/>
              <a:t>Heurstic</a:t>
            </a:r>
            <a:r>
              <a:rPr lang="en-US" dirty="0"/>
              <a:t> estimate</a:t>
            </a:r>
          </a:p>
        </p:txBody>
      </p:sp>
    </p:spTree>
    <p:extLst>
      <p:ext uri="{BB962C8B-B14F-4D97-AF65-F5344CB8AC3E}">
        <p14:creationId xmlns:p14="http://schemas.microsoft.com/office/powerpoint/2010/main" val="2400370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dissolv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dissolv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dissolv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dissolve">
                                      <p:cBhvr>
                                        <p:cTn id="30" dur="500"/>
                                        <p:tgtEl>
                                          <p:spTgt spid="7"/>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dissolve">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nodeType="click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dissolve">
                                      <p:cBhvr>
                                        <p:cTn id="38" dur="500"/>
                                        <p:tgtEl>
                                          <p:spTgt spid="3">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nodeType="click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dissolve">
                                      <p:cBhvr>
                                        <p:cTn id="43" dur="500"/>
                                        <p:tgtEl>
                                          <p:spTgt spid="11"/>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dissolve">
                                      <p:cBhvr>
                                        <p:cTn id="4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646670" y="1861496"/>
            <a:ext cx="4878859" cy="4650515"/>
          </a:xfrm>
        </p:spPr>
        <p:txBody>
          <a:bodyPr>
            <a:normAutofit lnSpcReduction="10000"/>
          </a:bodyPr>
          <a:lstStyle/>
          <a:p>
            <a:r>
              <a:rPr lang="en-US" sz="2400" dirty="0"/>
              <a:t>We now have a measure of “promising-ness”!</a:t>
            </a:r>
            <a:endParaRPr lang="en-US" sz="2000" dirty="0"/>
          </a:p>
          <a:p>
            <a:endParaRPr lang="en-US" sz="2000" dirty="0"/>
          </a:p>
          <a:p>
            <a:r>
              <a:rPr lang="en-US" sz="2000" dirty="0"/>
              <a:t>If we add to the frontier</a:t>
            </a:r>
          </a:p>
          <a:p>
            <a:pPr lvl="1"/>
            <a:r>
              <a:rPr lang="en-US" sz="2200" dirty="0" err="1"/>
              <a:t>Zerind</a:t>
            </a:r>
            <a:r>
              <a:rPr lang="en-US" sz="2200" dirty="0"/>
              <a:t>, Sibiu, Timisoara</a:t>
            </a:r>
          </a:p>
          <a:p>
            <a:pPr lvl="1"/>
            <a:endParaRPr lang="en-US" sz="2200" dirty="0"/>
          </a:p>
          <a:p>
            <a:r>
              <a:rPr lang="en-US" sz="2400" dirty="0"/>
              <a:t>Instead of just choosing which to visit next “blindly”, we can leverage this heuristic to make a good choice!</a:t>
            </a:r>
          </a:p>
          <a:p>
            <a:pPr lvl="1"/>
            <a:r>
              <a:rPr lang="en-US" sz="2200" dirty="0"/>
              <a:t>Here, Sibiu! </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5" name="Picture 4">
            <a:extLst>
              <a:ext uri="{FF2B5EF4-FFF2-40B4-BE49-F238E27FC236}">
                <a16:creationId xmlns:a16="http://schemas.microsoft.com/office/drawing/2014/main" id="{6169A44C-9D70-EE45-941C-8CAF92C0D814}"/>
              </a:ext>
            </a:extLst>
          </p:cNvPr>
          <p:cNvPicPr>
            <a:picLocks noChangeAspect="1"/>
          </p:cNvPicPr>
          <p:nvPr/>
        </p:nvPicPr>
        <p:blipFill>
          <a:blip r:embed="rId3"/>
          <a:stretch>
            <a:fillRect/>
          </a:stretch>
        </p:blipFill>
        <p:spPr>
          <a:xfrm>
            <a:off x="5525529" y="2897644"/>
            <a:ext cx="6561439" cy="3960356"/>
          </a:xfrm>
          <a:prstGeom prst="rect">
            <a:avLst/>
          </a:prstGeom>
        </p:spPr>
      </p:pic>
      <p:sp>
        <p:nvSpPr>
          <p:cNvPr id="6" name="Oval 5">
            <a:extLst>
              <a:ext uri="{FF2B5EF4-FFF2-40B4-BE49-F238E27FC236}">
                <a16:creationId xmlns:a16="http://schemas.microsoft.com/office/drawing/2014/main" id="{32C3AA12-167D-5F47-B81E-F4FF026B8E11}"/>
              </a:ext>
            </a:extLst>
          </p:cNvPr>
          <p:cNvSpPr/>
          <p:nvPr/>
        </p:nvSpPr>
        <p:spPr>
          <a:xfrm>
            <a:off x="5513172" y="3785287"/>
            <a:ext cx="864973" cy="642551"/>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19DAB5E-2575-8F4B-A1A0-B7E2ACB0A3F6}"/>
              </a:ext>
            </a:extLst>
          </p:cNvPr>
          <p:cNvSpPr/>
          <p:nvPr/>
        </p:nvSpPr>
        <p:spPr>
          <a:xfrm>
            <a:off x="9517790" y="5894130"/>
            <a:ext cx="1022524" cy="642551"/>
          </a:xfrm>
          <a:prstGeom prst="ellipse">
            <a:avLst/>
          </a:prstGeom>
          <a:noFill/>
          <a:ln w="412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718F9BF-0EC3-0143-993D-5D4F40272095}"/>
              </a:ext>
            </a:extLst>
          </p:cNvPr>
          <p:cNvSpPr txBox="1"/>
          <p:nvPr/>
        </p:nvSpPr>
        <p:spPr>
          <a:xfrm>
            <a:off x="6096000" y="4350474"/>
            <a:ext cx="1062681" cy="369332"/>
          </a:xfrm>
          <a:prstGeom prst="rect">
            <a:avLst/>
          </a:prstGeom>
          <a:noFill/>
        </p:spPr>
        <p:txBody>
          <a:bodyPr wrap="square" rtlCol="0">
            <a:spAutoFit/>
          </a:bodyPr>
          <a:lstStyle/>
          <a:p>
            <a:r>
              <a:rPr lang="en-US" dirty="0"/>
              <a:t>Start</a:t>
            </a:r>
          </a:p>
        </p:txBody>
      </p:sp>
      <p:sp>
        <p:nvSpPr>
          <p:cNvPr id="9" name="TextBox 8">
            <a:extLst>
              <a:ext uri="{FF2B5EF4-FFF2-40B4-BE49-F238E27FC236}">
                <a16:creationId xmlns:a16="http://schemas.microsoft.com/office/drawing/2014/main" id="{9E9BF381-B514-B14C-BF19-0E59D19DB2BC}"/>
              </a:ext>
            </a:extLst>
          </p:cNvPr>
          <p:cNvSpPr txBox="1"/>
          <p:nvPr/>
        </p:nvSpPr>
        <p:spPr>
          <a:xfrm>
            <a:off x="10301417" y="6393728"/>
            <a:ext cx="1062681" cy="369332"/>
          </a:xfrm>
          <a:prstGeom prst="rect">
            <a:avLst/>
          </a:prstGeom>
          <a:noFill/>
        </p:spPr>
        <p:txBody>
          <a:bodyPr wrap="square" rtlCol="0">
            <a:spAutoFit/>
          </a:bodyPr>
          <a:lstStyle/>
          <a:p>
            <a:r>
              <a:rPr lang="en-US" dirty="0"/>
              <a:t>Goal</a:t>
            </a:r>
          </a:p>
        </p:txBody>
      </p:sp>
      <p:cxnSp>
        <p:nvCxnSpPr>
          <p:cNvPr id="11" name="Straight Arrow Connector 10">
            <a:extLst>
              <a:ext uri="{FF2B5EF4-FFF2-40B4-BE49-F238E27FC236}">
                <a16:creationId xmlns:a16="http://schemas.microsoft.com/office/drawing/2014/main" id="{7B5C3364-D060-1244-B9AA-EE9F25A1675B}"/>
              </a:ext>
            </a:extLst>
          </p:cNvPr>
          <p:cNvCxnSpPr>
            <a:cxnSpLocks/>
            <a:stCxn id="19" idx="5"/>
          </p:cNvCxnSpPr>
          <p:nvPr/>
        </p:nvCxnSpPr>
        <p:spPr>
          <a:xfrm>
            <a:off x="6586135" y="5218375"/>
            <a:ext cx="2992412" cy="861149"/>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F61A1DC-E2C9-6E4E-B472-A1D42337EBA0}"/>
              </a:ext>
            </a:extLst>
          </p:cNvPr>
          <p:cNvSpPr/>
          <p:nvPr/>
        </p:nvSpPr>
        <p:spPr>
          <a:xfrm>
            <a:off x="7110283" y="4033268"/>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8F7F3225-48F3-044E-840A-82456F8439F8}"/>
              </a:ext>
            </a:extLst>
          </p:cNvPr>
          <p:cNvSpPr/>
          <p:nvPr/>
        </p:nvSpPr>
        <p:spPr>
          <a:xfrm>
            <a:off x="5958015" y="3209732"/>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0E35907-E530-3E4B-8953-13368BF89AD0}"/>
              </a:ext>
            </a:extLst>
          </p:cNvPr>
          <p:cNvSpPr/>
          <p:nvPr/>
        </p:nvSpPr>
        <p:spPr>
          <a:xfrm>
            <a:off x="5847834" y="4669923"/>
            <a:ext cx="8649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E4F09D50-3A99-CA4C-9F02-FC219A7B4D7E}"/>
              </a:ext>
            </a:extLst>
          </p:cNvPr>
          <p:cNvCxnSpPr>
            <a:cxnSpLocks/>
            <a:stCxn id="18" idx="4"/>
          </p:cNvCxnSpPr>
          <p:nvPr/>
        </p:nvCxnSpPr>
        <p:spPr>
          <a:xfrm>
            <a:off x="6390502" y="3852283"/>
            <a:ext cx="3200402" cy="2227241"/>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2EA8A71-BF97-374E-8DCD-485B6D826564}"/>
              </a:ext>
            </a:extLst>
          </p:cNvPr>
          <p:cNvCxnSpPr>
            <a:cxnSpLocks/>
            <a:stCxn id="17" idx="5"/>
          </p:cNvCxnSpPr>
          <p:nvPr/>
        </p:nvCxnSpPr>
        <p:spPr>
          <a:xfrm>
            <a:off x="7848584" y="4581720"/>
            <a:ext cx="1729963" cy="1497804"/>
          </a:xfrm>
          <a:prstGeom prst="straightConnector1">
            <a:avLst/>
          </a:prstGeom>
          <a:ln w="60325">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92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dissolv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dissolve">
                                      <p:cBhvr>
                                        <p:cTn id="15" dur="500"/>
                                        <p:tgtEl>
                                          <p:spTgt spid="1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dissolv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dissolv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dissolve">
                                      <p:cBhvr>
                                        <p:cTn id="36" dur="500"/>
                                        <p:tgtEl>
                                          <p:spTgt spid="11"/>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dissolve">
                                      <p:cBhvr>
                                        <p:cTn id="41" dur="500"/>
                                        <p:tgtEl>
                                          <p:spTgt spid="13"/>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dissolve">
                                      <p:cBhvr>
                                        <p:cTn id="4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in Grid World!</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448432" y="1861496"/>
            <a:ext cx="6425514" cy="4650515"/>
          </a:xfrm>
        </p:spPr>
        <p:txBody>
          <a:bodyPr>
            <a:normAutofit/>
          </a:bodyPr>
          <a:lstStyle/>
          <a:p>
            <a:r>
              <a:rPr lang="en-US" sz="2200" dirty="0"/>
              <a:t>Let’s give each square a coordinate.</a:t>
            </a:r>
          </a:p>
          <a:p>
            <a:pPr lvl="1"/>
            <a:r>
              <a:rPr lang="en-US" sz="2000" dirty="0"/>
              <a:t>A = (0,0)</a:t>
            </a:r>
          </a:p>
          <a:p>
            <a:pPr lvl="1"/>
            <a:r>
              <a:rPr lang="en-US" sz="2000" dirty="0"/>
              <a:t>B = (1,0)</a:t>
            </a:r>
          </a:p>
          <a:p>
            <a:pPr lvl="1"/>
            <a:r>
              <a:rPr lang="en-US" sz="2000" dirty="0"/>
              <a:t>C = (2,0)</a:t>
            </a:r>
          </a:p>
          <a:p>
            <a:pPr lvl="1"/>
            <a:r>
              <a:rPr lang="en-US" sz="2000" dirty="0"/>
              <a:t>D = (3,0)</a:t>
            </a:r>
          </a:p>
          <a:p>
            <a:pPr lvl="1"/>
            <a:r>
              <a:rPr lang="en-US" sz="2000" dirty="0"/>
              <a:t>….</a:t>
            </a:r>
          </a:p>
          <a:p>
            <a:pPr lvl="1"/>
            <a:r>
              <a:rPr lang="en-US" sz="2000" dirty="0"/>
              <a:t>F = (0,1)</a:t>
            </a:r>
          </a:p>
          <a:p>
            <a:pPr lvl="1"/>
            <a:r>
              <a:rPr lang="en-US" sz="2000" dirty="0"/>
              <a:t>G = (1,1)</a:t>
            </a:r>
          </a:p>
          <a:p>
            <a:pPr lvl="1"/>
            <a:r>
              <a:rPr lang="en-US" sz="2000" dirty="0"/>
              <a:t>…</a:t>
            </a:r>
          </a:p>
          <a:p>
            <a:pPr lvl="1"/>
            <a:r>
              <a:rPr lang="en-US" sz="2000" dirty="0"/>
              <a:t>L = (3,2)</a:t>
            </a:r>
          </a:p>
          <a:p>
            <a:pPr lvl="1"/>
            <a:r>
              <a:rPr lang="en-US" sz="2000" dirty="0"/>
              <a:t>…</a:t>
            </a:r>
          </a:p>
          <a:p>
            <a:pPr lvl="1"/>
            <a:r>
              <a:rPr lang="en-US" sz="2000" dirty="0"/>
              <a:t>U = (4,4)</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cxnSp>
        <p:nvCxnSpPr>
          <p:cNvPr id="12" name="Straight Arrow Connector 11">
            <a:extLst>
              <a:ext uri="{FF2B5EF4-FFF2-40B4-BE49-F238E27FC236}">
                <a16:creationId xmlns:a16="http://schemas.microsoft.com/office/drawing/2014/main" id="{DBFDBDBF-7CC1-6A45-A7D9-DB7D7673336D}"/>
              </a:ext>
            </a:extLst>
          </p:cNvPr>
          <p:cNvCxnSpPr/>
          <p:nvPr/>
        </p:nvCxnSpPr>
        <p:spPr>
          <a:xfrm>
            <a:off x="628650" y="1828800"/>
            <a:ext cx="3461436" cy="0"/>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6FF4043-46C6-9D40-B37B-51F117B734CE}"/>
              </a:ext>
            </a:extLst>
          </p:cNvPr>
          <p:cNvSpPr txBox="1"/>
          <p:nvPr/>
        </p:nvSpPr>
        <p:spPr>
          <a:xfrm>
            <a:off x="2021616" y="1508164"/>
            <a:ext cx="337751" cy="369332"/>
          </a:xfrm>
          <a:prstGeom prst="rect">
            <a:avLst/>
          </a:prstGeom>
          <a:noFill/>
        </p:spPr>
        <p:txBody>
          <a:bodyPr wrap="square" rtlCol="0">
            <a:spAutoFit/>
          </a:bodyPr>
          <a:lstStyle/>
          <a:p>
            <a:r>
              <a:rPr lang="en-US" dirty="0"/>
              <a:t>X</a:t>
            </a:r>
          </a:p>
        </p:txBody>
      </p:sp>
      <p:cxnSp>
        <p:nvCxnSpPr>
          <p:cNvPr id="72" name="Straight Arrow Connector 71">
            <a:extLst>
              <a:ext uri="{FF2B5EF4-FFF2-40B4-BE49-F238E27FC236}">
                <a16:creationId xmlns:a16="http://schemas.microsoft.com/office/drawing/2014/main" id="{99B0B4A5-2D40-1A48-99DE-562EF8642534}"/>
              </a:ext>
            </a:extLst>
          </p:cNvPr>
          <p:cNvCxnSpPr>
            <a:cxnSpLocks/>
          </p:cNvCxnSpPr>
          <p:nvPr/>
        </p:nvCxnSpPr>
        <p:spPr>
          <a:xfrm>
            <a:off x="372660" y="1877496"/>
            <a:ext cx="0" cy="3683043"/>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713263EB-3E87-614E-9907-147BE7860673}"/>
              </a:ext>
            </a:extLst>
          </p:cNvPr>
          <p:cNvSpPr txBox="1"/>
          <p:nvPr/>
        </p:nvSpPr>
        <p:spPr>
          <a:xfrm>
            <a:off x="136979" y="3344707"/>
            <a:ext cx="337751" cy="369332"/>
          </a:xfrm>
          <a:prstGeom prst="rect">
            <a:avLst/>
          </a:prstGeom>
          <a:noFill/>
        </p:spPr>
        <p:txBody>
          <a:bodyPr wrap="square" rtlCol="0">
            <a:spAutoFit/>
          </a:bodyPr>
          <a:lstStyle/>
          <a:p>
            <a:r>
              <a:rPr lang="en-US" dirty="0"/>
              <a:t>Y</a:t>
            </a:r>
          </a:p>
        </p:txBody>
      </p:sp>
      <p:sp>
        <p:nvSpPr>
          <p:cNvPr id="74" name="TextBox 73">
            <a:extLst>
              <a:ext uri="{FF2B5EF4-FFF2-40B4-BE49-F238E27FC236}">
                <a16:creationId xmlns:a16="http://schemas.microsoft.com/office/drawing/2014/main" id="{5EAAED20-6CC8-D444-AC21-F88B5E4EF903}"/>
              </a:ext>
            </a:extLst>
          </p:cNvPr>
          <p:cNvSpPr txBox="1"/>
          <p:nvPr/>
        </p:nvSpPr>
        <p:spPr>
          <a:xfrm>
            <a:off x="322926" y="1747719"/>
            <a:ext cx="945388" cy="369332"/>
          </a:xfrm>
          <a:prstGeom prst="rect">
            <a:avLst/>
          </a:prstGeom>
          <a:noFill/>
        </p:spPr>
        <p:txBody>
          <a:bodyPr wrap="square" rtlCol="0">
            <a:spAutoFit/>
          </a:bodyPr>
          <a:lstStyle/>
          <a:p>
            <a:r>
              <a:rPr lang="en-US" dirty="0"/>
              <a:t>Origin</a:t>
            </a:r>
          </a:p>
        </p:txBody>
      </p:sp>
    </p:spTree>
    <p:extLst>
      <p:ext uri="{BB962C8B-B14F-4D97-AF65-F5344CB8AC3E}">
        <p14:creationId xmlns:p14="http://schemas.microsoft.com/office/powerpoint/2010/main" val="877193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dissolve">
                                      <p:cBhvr>
                                        <p:cTn id="7" dur="500"/>
                                        <p:tgtEl>
                                          <p:spTgt spid="7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dissolve">
                                      <p:cBhvr>
                                        <p:cTn id="12" dur="500"/>
                                        <p:tgtEl>
                                          <p:spTgt spid="12"/>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dissolve">
                                      <p:cBhvr>
                                        <p:cTn id="15" dur="500"/>
                                        <p:tgtEl>
                                          <p:spTgt spid="14"/>
                                        </p:tgtEl>
                                      </p:cBhvr>
                                    </p:animEffect>
                                  </p:childTnLst>
                                </p:cTn>
                              </p:par>
                              <p:par>
                                <p:cTn id="16" presetID="9" presetClass="entr" presetSubtype="0" fill="hold" nodeType="withEffect">
                                  <p:stCondLst>
                                    <p:cond delay="0"/>
                                  </p:stCondLst>
                                  <p:childTnLst>
                                    <p:set>
                                      <p:cBhvr>
                                        <p:cTn id="17" dur="1" fill="hold">
                                          <p:stCondLst>
                                            <p:cond delay="0"/>
                                          </p:stCondLst>
                                        </p:cTn>
                                        <p:tgtEl>
                                          <p:spTgt spid="72"/>
                                        </p:tgtEl>
                                        <p:attrNameLst>
                                          <p:attrName>style.visibility</p:attrName>
                                        </p:attrNameLst>
                                      </p:cBhvr>
                                      <p:to>
                                        <p:strVal val="visible"/>
                                      </p:to>
                                    </p:set>
                                    <p:animEffect transition="in" filter="dissolve">
                                      <p:cBhvr>
                                        <p:cTn id="18" dur="500"/>
                                        <p:tgtEl>
                                          <p:spTgt spid="72"/>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73"/>
                                        </p:tgtEl>
                                        <p:attrNameLst>
                                          <p:attrName>style.visibility</p:attrName>
                                        </p:attrNameLst>
                                      </p:cBhvr>
                                      <p:to>
                                        <p:strVal val="visible"/>
                                      </p:to>
                                    </p:set>
                                    <p:animEffect transition="in" filter="dissolve">
                                      <p:cBhvr>
                                        <p:cTn id="21" dur="500"/>
                                        <p:tgtEl>
                                          <p:spTgt spid="7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3">
                                            <p:txEl>
                                              <p:pRg st="0" end="0"/>
                                            </p:txEl>
                                          </p:spTgt>
                                        </p:tgtEl>
                                        <p:attrNameLst>
                                          <p:attrName>style.visibility</p:attrName>
                                        </p:attrNameLst>
                                      </p:cBhvr>
                                      <p:to>
                                        <p:strVal val="visible"/>
                                      </p:to>
                                    </p:set>
                                    <p:animEffect transition="in" filter="dissolve">
                                      <p:cBhvr>
                                        <p:cTn id="26" dur="500"/>
                                        <p:tgtEl>
                                          <p:spTgt spid="3">
                                            <p:txEl>
                                              <p:pRg st="0" end="0"/>
                                            </p:txEl>
                                          </p:spTgt>
                                        </p:tgtEl>
                                      </p:cBhvr>
                                    </p:animEffect>
                                  </p:childTnLst>
                                </p:cTn>
                              </p:par>
                              <p:par>
                                <p:cTn id="27" presetID="9" presetClass="entr" presetSubtype="0" fill="hold" nodeType="with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Effect transition="in" filter="dissolve">
                                      <p:cBhvr>
                                        <p:cTn id="29" dur="500"/>
                                        <p:tgtEl>
                                          <p:spTgt spid="3">
                                            <p:txEl>
                                              <p:pRg st="1" end="1"/>
                                            </p:txEl>
                                          </p:spTgt>
                                        </p:tgtEl>
                                      </p:cBhvr>
                                    </p:animEffect>
                                  </p:childTnLst>
                                </p:cTn>
                              </p:par>
                              <p:par>
                                <p:cTn id="30" presetID="9" presetClass="entr" presetSubtype="0" fill="hold" nodeType="with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Effect transition="in" filter="dissolve">
                                      <p:cBhvr>
                                        <p:cTn id="32" dur="500"/>
                                        <p:tgtEl>
                                          <p:spTgt spid="3">
                                            <p:txEl>
                                              <p:pRg st="2" end="2"/>
                                            </p:txEl>
                                          </p:spTgt>
                                        </p:tgtEl>
                                      </p:cBhvr>
                                    </p:animEffect>
                                  </p:childTnLst>
                                </p:cTn>
                              </p:par>
                              <p:par>
                                <p:cTn id="33" presetID="9" presetClass="entr" presetSubtype="0" fill="hold" nodeType="withEffect">
                                  <p:stCondLst>
                                    <p:cond delay="0"/>
                                  </p:stCondLst>
                                  <p:childTnLst>
                                    <p:set>
                                      <p:cBhvr>
                                        <p:cTn id="34" dur="1" fill="hold">
                                          <p:stCondLst>
                                            <p:cond delay="0"/>
                                          </p:stCondLst>
                                        </p:cTn>
                                        <p:tgtEl>
                                          <p:spTgt spid="3">
                                            <p:txEl>
                                              <p:pRg st="3" end="3"/>
                                            </p:txEl>
                                          </p:spTgt>
                                        </p:tgtEl>
                                        <p:attrNameLst>
                                          <p:attrName>style.visibility</p:attrName>
                                        </p:attrNameLst>
                                      </p:cBhvr>
                                      <p:to>
                                        <p:strVal val="visible"/>
                                      </p:to>
                                    </p:set>
                                    <p:animEffect transition="in" filter="dissolve">
                                      <p:cBhvr>
                                        <p:cTn id="35" dur="500"/>
                                        <p:tgtEl>
                                          <p:spTgt spid="3">
                                            <p:txEl>
                                              <p:pRg st="3" end="3"/>
                                            </p:txEl>
                                          </p:spTgt>
                                        </p:tgtEl>
                                      </p:cBhvr>
                                    </p:animEffect>
                                  </p:childTnLst>
                                </p:cTn>
                              </p:par>
                              <p:par>
                                <p:cTn id="36" presetID="9" presetClass="entr" presetSubtype="0" fill="hold" nodeType="with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dissolve">
                                      <p:cBhvr>
                                        <p:cTn id="38" dur="500"/>
                                        <p:tgtEl>
                                          <p:spTgt spid="3">
                                            <p:txEl>
                                              <p:pRg st="4" end="4"/>
                                            </p:txEl>
                                          </p:spTgt>
                                        </p:tgtEl>
                                      </p:cBhvr>
                                    </p:animEffect>
                                  </p:childTnLst>
                                </p:cTn>
                              </p:par>
                              <p:par>
                                <p:cTn id="39" presetID="9" presetClass="entr" presetSubtype="0" fill="hold" nodeType="with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Effect transition="in" filter="dissolve">
                                      <p:cBhvr>
                                        <p:cTn id="41" dur="500"/>
                                        <p:tgtEl>
                                          <p:spTgt spid="3">
                                            <p:txEl>
                                              <p:pRg st="5" end="5"/>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dissolve">
                                      <p:cBhvr>
                                        <p:cTn id="46" dur="500"/>
                                        <p:tgtEl>
                                          <p:spTgt spid="3">
                                            <p:txEl>
                                              <p:pRg st="6" end="6"/>
                                            </p:txEl>
                                          </p:spTgt>
                                        </p:tgtEl>
                                      </p:cBhvr>
                                    </p:animEffect>
                                  </p:childTnLst>
                                </p:cTn>
                              </p:par>
                              <p:par>
                                <p:cTn id="47" presetID="9" presetClass="entr" presetSubtype="0" fill="hold" nodeType="with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dissolve">
                                      <p:cBhvr>
                                        <p:cTn id="49" dur="500"/>
                                        <p:tgtEl>
                                          <p:spTgt spid="3">
                                            <p:txEl>
                                              <p:pRg st="7" end="7"/>
                                            </p:txEl>
                                          </p:spTgt>
                                        </p:tgtEl>
                                      </p:cBhvr>
                                    </p:animEffect>
                                  </p:childTnLst>
                                </p:cTn>
                              </p:par>
                              <p:par>
                                <p:cTn id="50" presetID="9" presetClass="entr" presetSubtype="0" fill="hold" nodeType="withEffect">
                                  <p:stCondLst>
                                    <p:cond delay="0"/>
                                  </p:stCondLst>
                                  <p:childTnLst>
                                    <p:set>
                                      <p:cBhvr>
                                        <p:cTn id="51" dur="1" fill="hold">
                                          <p:stCondLst>
                                            <p:cond delay="0"/>
                                          </p:stCondLst>
                                        </p:cTn>
                                        <p:tgtEl>
                                          <p:spTgt spid="3">
                                            <p:txEl>
                                              <p:pRg st="8" end="8"/>
                                            </p:txEl>
                                          </p:spTgt>
                                        </p:tgtEl>
                                        <p:attrNameLst>
                                          <p:attrName>style.visibility</p:attrName>
                                        </p:attrNameLst>
                                      </p:cBhvr>
                                      <p:to>
                                        <p:strVal val="visible"/>
                                      </p:to>
                                    </p:set>
                                    <p:animEffect transition="in" filter="dissolve">
                                      <p:cBhvr>
                                        <p:cTn id="52" dur="500"/>
                                        <p:tgtEl>
                                          <p:spTgt spid="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dissolve">
                                      <p:cBhvr>
                                        <p:cTn id="57" dur="500"/>
                                        <p:tgtEl>
                                          <p:spTgt spid="3">
                                            <p:txEl>
                                              <p:pRg st="9" end="9"/>
                                            </p:txEl>
                                          </p:spTgt>
                                        </p:tgtEl>
                                      </p:cBhvr>
                                    </p:animEffect>
                                  </p:childTnLst>
                                </p:cTn>
                              </p:par>
                              <p:par>
                                <p:cTn id="58" presetID="9" presetClass="entr" presetSubtype="0" fill="hold" nodeType="withEffect">
                                  <p:stCondLst>
                                    <p:cond delay="0"/>
                                  </p:stCondLst>
                                  <p:childTnLst>
                                    <p:set>
                                      <p:cBhvr>
                                        <p:cTn id="59" dur="1" fill="hold">
                                          <p:stCondLst>
                                            <p:cond delay="0"/>
                                          </p:stCondLst>
                                        </p:cTn>
                                        <p:tgtEl>
                                          <p:spTgt spid="3">
                                            <p:txEl>
                                              <p:pRg st="10" end="10"/>
                                            </p:txEl>
                                          </p:spTgt>
                                        </p:tgtEl>
                                        <p:attrNameLst>
                                          <p:attrName>style.visibility</p:attrName>
                                        </p:attrNameLst>
                                      </p:cBhvr>
                                      <p:to>
                                        <p:strVal val="visible"/>
                                      </p:to>
                                    </p:set>
                                    <p:animEffect transition="in" filter="dissolve">
                                      <p:cBhvr>
                                        <p:cTn id="60" dur="500"/>
                                        <p:tgtEl>
                                          <p:spTgt spid="3">
                                            <p:txEl>
                                              <p:pRg st="10" end="10"/>
                                            </p:txEl>
                                          </p:spTgt>
                                        </p:tgtEl>
                                      </p:cBhvr>
                                    </p:animEffect>
                                  </p:childTnLst>
                                </p:cTn>
                              </p:par>
                            </p:childTnLst>
                          </p:cTn>
                        </p:par>
                      </p:childTnLst>
                    </p:cTn>
                  </p:par>
                  <p:par>
                    <p:cTn id="61" fill="hold">
                      <p:stCondLst>
                        <p:cond delay="indefinite"/>
                      </p:stCondLst>
                      <p:childTnLst>
                        <p:par>
                          <p:cTn id="62" fill="hold">
                            <p:stCondLst>
                              <p:cond delay="0"/>
                            </p:stCondLst>
                            <p:childTnLst>
                              <p:par>
                                <p:cTn id="63" presetID="9" presetClass="entr" presetSubtype="0" fill="hold" nodeType="clickEffect">
                                  <p:stCondLst>
                                    <p:cond delay="0"/>
                                  </p:stCondLst>
                                  <p:childTnLst>
                                    <p:set>
                                      <p:cBhvr>
                                        <p:cTn id="64" dur="1" fill="hold">
                                          <p:stCondLst>
                                            <p:cond delay="0"/>
                                          </p:stCondLst>
                                        </p:cTn>
                                        <p:tgtEl>
                                          <p:spTgt spid="3">
                                            <p:txEl>
                                              <p:pRg st="11" end="11"/>
                                            </p:txEl>
                                          </p:spTgt>
                                        </p:tgtEl>
                                        <p:attrNameLst>
                                          <p:attrName>style.visibility</p:attrName>
                                        </p:attrNameLst>
                                      </p:cBhvr>
                                      <p:to>
                                        <p:strVal val="visible"/>
                                      </p:to>
                                    </p:set>
                                    <p:animEffect transition="in" filter="dissolve">
                                      <p:cBhvr>
                                        <p:cTn id="65"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73" grpId="0"/>
      <p:bldP spid="7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Manhattan Distance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448432" y="1861496"/>
            <a:ext cx="7114918" cy="4650515"/>
          </a:xfrm>
        </p:spPr>
        <p:txBody>
          <a:bodyPr>
            <a:normAutofit/>
          </a:bodyPr>
          <a:lstStyle/>
          <a:p>
            <a:r>
              <a:rPr lang="en-US" sz="2200" dirty="0"/>
              <a:t>A common heuristic is </a:t>
            </a:r>
            <a:r>
              <a:rPr lang="en-US" sz="2200" b="1" dirty="0"/>
              <a:t>Manhattan Distance</a:t>
            </a:r>
            <a:r>
              <a:rPr lang="en-US" sz="2200" dirty="0"/>
              <a:t>.</a:t>
            </a:r>
          </a:p>
          <a:p>
            <a:pPr lvl="1"/>
            <a:r>
              <a:rPr lang="en-US" sz="1800" dirty="0"/>
              <a:t>Sometimes called Taxi-Cab distance.</a:t>
            </a:r>
          </a:p>
          <a:p>
            <a:pPr lvl="1"/>
            <a:endParaRPr lang="en-US" sz="1800" dirty="0"/>
          </a:p>
          <a:p>
            <a:r>
              <a:rPr lang="en-US" sz="2000" dirty="0"/>
              <a:t>Given two squares, X and Y:</a:t>
            </a:r>
          </a:p>
          <a:p>
            <a:pPr lvl="1"/>
            <a:r>
              <a:rPr lang="en-US" sz="2400" dirty="0"/>
              <a:t>X = (x</a:t>
            </a:r>
            <a:r>
              <a:rPr lang="en-US" sz="2400" baseline="-25000" dirty="0"/>
              <a:t>1</a:t>
            </a:r>
            <a:r>
              <a:rPr lang="en-US" sz="2400" dirty="0"/>
              <a:t>, y</a:t>
            </a:r>
            <a:r>
              <a:rPr lang="en-US" sz="2400" baseline="-25000" dirty="0"/>
              <a:t>1</a:t>
            </a:r>
            <a:r>
              <a:rPr lang="en-US" sz="2400" dirty="0"/>
              <a:t>)</a:t>
            </a:r>
          </a:p>
          <a:p>
            <a:pPr lvl="1"/>
            <a:r>
              <a:rPr lang="en-US" sz="2400" dirty="0"/>
              <a:t>Y = (x</a:t>
            </a:r>
            <a:r>
              <a:rPr lang="en-US" sz="2400" baseline="-25000" dirty="0"/>
              <a:t>2</a:t>
            </a:r>
            <a:r>
              <a:rPr lang="en-US" sz="2400" dirty="0"/>
              <a:t>, y</a:t>
            </a:r>
            <a:r>
              <a:rPr lang="en-US" sz="2400" baseline="-25000" dirty="0"/>
              <a:t>2</a:t>
            </a:r>
            <a:r>
              <a:rPr lang="en-US" sz="2400" dirty="0"/>
              <a:t>)</a:t>
            </a:r>
          </a:p>
          <a:p>
            <a:pPr lvl="1"/>
            <a:endParaRPr lang="en-US" sz="1800" dirty="0"/>
          </a:p>
          <a:p>
            <a:r>
              <a:rPr lang="en-US" sz="2000" dirty="0"/>
              <a:t>The Manhattan Distance is given by:</a:t>
            </a:r>
            <a:endParaRPr lang="en-US" sz="1800" dirty="0"/>
          </a:p>
          <a:p>
            <a:pPr marL="0" indent="0" algn="ctr">
              <a:buNone/>
            </a:pPr>
            <a:r>
              <a:rPr lang="en-US" sz="4400" dirty="0"/>
              <a:t>h(X,Y) = | x</a:t>
            </a:r>
            <a:r>
              <a:rPr lang="en-US" sz="4400" baseline="-25000" dirty="0"/>
              <a:t>1</a:t>
            </a:r>
            <a:r>
              <a:rPr lang="en-US" sz="4400" dirty="0"/>
              <a:t> – x</a:t>
            </a:r>
            <a:r>
              <a:rPr lang="en-US" sz="4400" baseline="-25000" dirty="0"/>
              <a:t>2</a:t>
            </a:r>
            <a:r>
              <a:rPr lang="en-US" sz="4400" dirty="0"/>
              <a:t> | + | y</a:t>
            </a:r>
            <a:r>
              <a:rPr lang="en-US" sz="4400" baseline="-25000" dirty="0"/>
              <a:t>1</a:t>
            </a:r>
            <a:r>
              <a:rPr lang="en-US" sz="4400" dirty="0"/>
              <a:t> – y</a:t>
            </a:r>
            <a:r>
              <a:rPr lang="en-US" sz="4400" baseline="-25000" dirty="0"/>
              <a:t>2</a:t>
            </a:r>
            <a:r>
              <a:rPr lang="en-US" sz="4400" dirty="0"/>
              <a:t> |</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cxnSp>
        <p:nvCxnSpPr>
          <p:cNvPr id="12" name="Straight Arrow Connector 11">
            <a:extLst>
              <a:ext uri="{FF2B5EF4-FFF2-40B4-BE49-F238E27FC236}">
                <a16:creationId xmlns:a16="http://schemas.microsoft.com/office/drawing/2014/main" id="{DBFDBDBF-7CC1-6A45-A7D9-DB7D7673336D}"/>
              </a:ext>
            </a:extLst>
          </p:cNvPr>
          <p:cNvCxnSpPr/>
          <p:nvPr/>
        </p:nvCxnSpPr>
        <p:spPr>
          <a:xfrm>
            <a:off x="628650" y="1828800"/>
            <a:ext cx="3461436" cy="0"/>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6FF4043-46C6-9D40-B37B-51F117B734CE}"/>
              </a:ext>
            </a:extLst>
          </p:cNvPr>
          <p:cNvSpPr txBox="1"/>
          <p:nvPr/>
        </p:nvSpPr>
        <p:spPr>
          <a:xfrm>
            <a:off x="2021616" y="1508164"/>
            <a:ext cx="337751" cy="369332"/>
          </a:xfrm>
          <a:prstGeom prst="rect">
            <a:avLst/>
          </a:prstGeom>
          <a:noFill/>
        </p:spPr>
        <p:txBody>
          <a:bodyPr wrap="square" rtlCol="0">
            <a:spAutoFit/>
          </a:bodyPr>
          <a:lstStyle/>
          <a:p>
            <a:r>
              <a:rPr lang="en-US" dirty="0"/>
              <a:t>X</a:t>
            </a:r>
          </a:p>
        </p:txBody>
      </p:sp>
      <p:cxnSp>
        <p:nvCxnSpPr>
          <p:cNvPr id="72" name="Straight Arrow Connector 71">
            <a:extLst>
              <a:ext uri="{FF2B5EF4-FFF2-40B4-BE49-F238E27FC236}">
                <a16:creationId xmlns:a16="http://schemas.microsoft.com/office/drawing/2014/main" id="{99B0B4A5-2D40-1A48-99DE-562EF8642534}"/>
              </a:ext>
            </a:extLst>
          </p:cNvPr>
          <p:cNvCxnSpPr>
            <a:cxnSpLocks/>
          </p:cNvCxnSpPr>
          <p:nvPr/>
        </p:nvCxnSpPr>
        <p:spPr>
          <a:xfrm>
            <a:off x="372660" y="1877496"/>
            <a:ext cx="0" cy="3683043"/>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713263EB-3E87-614E-9907-147BE7860673}"/>
              </a:ext>
            </a:extLst>
          </p:cNvPr>
          <p:cNvSpPr txBox="1"/>
          <p:nvPr/>
        </p:nvSpPr>
        <p:spPr>
          <a:xfrm>
            <a:off x="136979" y="3344707"/>
            <a:ext cx="337751" cy="369332"/>
          </a:xfrm>
          <a:prstGeom prst="rect">
            <a:avLst/>
          </a:prstGeom>
          <a:noFill/>
        </p:spPr>
        <p:txBody>
          <a:bodyPr wrap="square" rtlCol="0">
            <a:spAutoFit/>
          </a:bodyPr>
          <a:lstStyle/>
          <a:p>
            <a:r>
              <a:rPr lang="en-US" dirty="0"/>
              <a:t>Y</a:t>
            </a:r>
          </a:p>
        </p:txBody>
      </p:sp>
    </p:spTree>
    <p:extLst>
      <p:ext uri="{BB962C8B-B14F-4D97-AF65-F5344CB8AC3E}">
        <p14:creationId xmlns:p14="http://schemas.microsoft.com/office/powerpoint/2010/main" val="2582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dissolve">
                                      <p:cBhvr>
                                        <p:cTn id="10" dur="500"/>
                                        <p:tgtEl>
                                          <p:spTgt spid="3">
                                            <p:txEl>
                                              <p:pRg st="4" end="4"/>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dissolve">
                                      <p:cBhvr>
                                        <p:cTn id="13" dur="500"/>
                                        <p:tgtEl>
                                          <p:spTgt spid="3">
                                            <p:txEl>
                                              <p:pRg st="5" end="5"/>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dissolve">
                                      <p:cBhvr>
                                        <p:cTn id="2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Manhattan Distance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448432" y="1861496"/>
            <a:ext cx="7114918" cy="4650515"/>
          </a:xfrm>
        </p:spPr>
        <p:txBody>
          <a:bodyPr>
            <a:normAutofit/>
          </a:bodyPr>
          <a:lstStyle/>
          <a:p>
            <a:r>
              <a:rPr lang="en-US" sz="2200" dirty="0"/>
              <a:t>Let’s compare this to “actual distance”</a:t>
            </a:r>
          </a:p>
          <a:p>
            <a:r>
              <a:rPr lang="en-US" sz="2200" dirty="0"/>
              <a:t>To go from L (3,2) to G (1,1) we travel..</a:t>
            </a:r>
          </a:p>
          <a:p>
            <a:pPr lvl="1"/>
            <a:r>
              <a:rPr lang="en-US" sz="1800" dirty="0"/>
              <a:t>L to H</a:t>
            </a:r>
          </a:p>
          <a:p>
            <a:pPr lvl="1"/>
            <a:r>
              <a:rPr lang="en-US" sz="1800" dirty="0"/>
              <a:t>H to D</a:t>
            </a:r>
          </a:p>
          <a:p>
            <a:pPr lvl="1"/>
            <a:r>
              <a:rPr lang="en-US" sz="1800" dirty="0"/>
              <a:t>D to C</a:t>
            </a:r>
          </a:p>
          <a:p>
            <a:pPr lvl="1"/>
            <a:r>
              <a:rPr lang="en-US" sz="1800" dirty="0"/>
              <a:t>C to B</a:t>
            </a:r>
          </a:p>
          <a:p>
            <a:pPr lvl="1"/>
            <a:r>
              <a:rPr lang="en-US" sz="1800" dirty="0"/>
              <a:t>B to G</a:t>
            </a:r>
          </a:p>
          <a:p>
            <a:r>
              <a:rPr lang="en-US" sz="2000" dirty="0"/>
              <a:t>A total cost of 5</a:t>
            </a:r>
          </a:p>
          <a:p>
            <a:pPr lvl="1"/>
            <a:endParaRPr lang="en-US" sz="18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grpSp>
        <p:nvGrpSpPr>
          <p:cNvPr id="17" name="Group 16">
            <a:extLst>
              <a:ext uri="{FF2B5EF4-FFF2-40B4-BE49-F238E27FC236}">
                <a16:creationId xmlns:a16="http://schemas.microsoft.com/office/drawing/2014/main" id="{49E3C3F2-AB95-BC4E-89CD-934C5C32635D}"/>
              </a:ext>
            </a:extLst>
          </p:cNvPr>
          <p:cNvGrpSpPr/>
          <p:nvPr/>
        </p:nvGrpSpPr>
        <p:grpSpPr>
          <a:xfrm>
            <a:off x="1878227" y="2544902"/>
            <a:ext cx="1005455" cy="1038557"/>
            <a:chOff x="1878227" y="2544902"/>
            <a:chExt cx="1005455" cy="1038557"/>
          </a:xfrm>
        </p:grpSpPr>
        <p:cxnSp>
          <p:nvCxnSpPr>
            <p:cNvPr id="6" name="Straight Arrow Connector 5">
              <a:extLst>
                <a:ext uri="{FF2B5EF4-FFF2-40B4-BE49-F238E27FC236}">
                  <a16:creationId xmlns:a16="http://schemas.microsoft.com/office/drawing/2014/main" id="{3E1924E6-32BA-204E-910A-6FF399BC8D3D}"/>
                </a:ext>
              </a:extLst>
            </p:cNvPr>
            <p:cNvCxnSpPr>
              <a:cxnSpLocks/>
            </p:cNvCxnSpPr>
            <p:nvPr/>
          </p:nvCxnSpPr>
          <p:spPr>
            <a:xfrm flipV="1">
              <a:off x="2858968" y="2549414"/>
              <a:ext cx="0" cy="1034045"/>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2973A4A0-B682-FF47-9AD7-AA05597F5323}"/>
                </a:ext>
              </a:extLst>
            </p:cNvPr>
            <p:cNvCxnSpPr>
              <a:cxnSpLocks/>
            </p:cNvCxnSpPr>
            <p:nvPr/>
          </p:nvCxnSpPr>
          <p:spPr>
            <a:xfrm>
              <a:off x="1878227" y="2574127"/>
              <a:ext cx="1005455" cy="0"/>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A752FBF4-ACA4-764A-B88F-4F34819DEFD1}"/>
                </a:ext>
              </a:extLst>
            </p:cNvPr>
            <p:cNvCxnSpPr>
              <a:cxnSpLocks/>
            </p:cNvCxnSpPr>
            <p:nvPr/>
          </p:nvCxnSpPr>
          <p:spPr>
            <a:xfrm flipV="1">
              <a:off x="1915298" y="2544902"/>
              <a:ext cx="0" cy="667855"/>
            </a:xfrm>
            <a:prstGeom prst="straightConnector1">
              <a:avLst/>
            </a:prstGeom>
            <a:ln w="73025">
              <a:solidFill>
                <a:srgbClr val="00B050"/>
              </a:solidFill>
              <a:headEnd type="triangle" w="med" len="med"/>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59315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dissolve">
                                      <p:cBhvr>
                                        <p:cTn id="21" dur="500"/>
                                        <p:tgtEl>
                                          <p:spTgt spid="3">
                                            <p:txEl>
                                              <p:pRg st="5" end="5"/>
                                            </p:txEl>
                                          </p:spTgt>
                                        </p:tgtEl>
                                      </p:cBhvr>
                                    </p:animEffect>
                                  </p:childTnLst>
                                </p:cTn>
                              </p:par>
                              <p:par>
                                <p:cTn id="22" presetID="9"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dissolv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dissolve">
                                      <p:cBhvr>
                                        <p:cTn id="29"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Manhattan Distance</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448432" y="1861496"/>
            <a:ext cx="7114918" cy="4650515"/>
          </a:xfrm>
        </p:spPr>
        <p:txBody>
          <a:bodyPr>
            <a:normAutofit/>
          </a:bodyPr>
          <a:lstStyle/>
          <a:p>
            <a:r>
              <a:rPr lang="en-US" sz="2200" dirty="0"/>
              <a:t>Let’s compare this to “actual distance”</a:t>
            </a:r>
          </a:p>
          <a:p>
            <a:r>
              <a:rPr lang="en-US" sz="2200" dirty="0"/>
              <a:t>To go from L (3,2) to G (1,1) we travel..</a:t>
            </a:r>
          </a:p>
          <a:p>
            <a:pPr lvl="1"/>
            <a:r>
              <a:rPr lang="en-US" sz="1800" dirty="0"/>
              <a:t>L to H</a:t>
            </a:r>
          </a:p>
          <a:p>
            <a:pPr lvl="1"/>
            <a:r>
              <a:rPr lang="en-US" sz="1800" dirty="0"/>
              <a:t>H to D</a:t>
            </a:r>
          </a:p>
          <a:p>
            <a:pPr lvl="1"/>
            <a:r>
              <a:rPr lang="en-US" sz="1800" dirty="0"/>
              <a:t>D to C</a:t>
            </a:r>
          </a:p>
          <a:p>
            <a:pPr lvl="1"/>
            <a:r>
              <a:rPr lang="en-US" sz="1800" dirty="0"/>
              <a:t>C to B</a:t>
            </a:r>
          </a:p>
          <a:p>
            <a:pPr lvl="1"/>
            <a:r>
              <a:rPr lang="en-US" sz="1800" dirty="0"/>
              <a:t>B to G</a:t>
            </a:r>
          </a:p>
          <a:p>
            <a:r>
              <a:rPr lang="en-US" sz="2000" dirty="0"/>
              <a:t>A total cost of 5</a:t>
            </a:r>
          </a:p>
          <a:p>
            <a:r>
              <a:rPr lang="en-US" sz="2000" dirty="0"/>
              <a:t>But the Manhattan Distance is only 3.</a:t>
            </a:r>
          </a:p>
          <a:p>
            <a:pPr lvl="1"/>
            <a:r>
              <a:rPr lang="en-US" sz="1800" dirty="0"/>
              <a:t>h(L,G) = |(L</a:t>
            </a:r>
            <a:r>
              <a:rPr lang="en-US" sz="1800" baseline="-25000" dirty="0"/>
              <a:t>x</a:t>
            </a:r>
            <a:r>
              <a:rPr lang="en-US" sz="1800" dirty="0"/>
              <a:t> – </a:t>
            </a:r>
            <a:r>
              <a:rPr lang="en-US" sz="1800" dirty="0" err="1"/>
              <a:t>G</a:t>
            </a:r>
            <a:r>
              <a:rPr lang="en-US" sz="1800" baseline="-25000" dirty="0" err="1"/>
              <a:t>x</a:t>
            </a:r>
            <a:r>
              <a:rPr lang="en-US" sz="1800" dirty="0"/>
              <a:t>)| + | L</a:t>
            </a:r>
            <a:r>
              <a:rPr lang="en-US" sz="1800" baseline="-25000" dirty="0"/>
              <a:t>y </a:t>
            </a:r>
            <a:r>
              <a:rPr lang="en-US" sz="1800" dirty="0"/>
              <a:t>- </a:t>
            </a:r>
            <a:r>
              <a:rPr lang="en-US" sz="1800" dirty="0" err="1"/>
              <a:t>G</a:t>
            </a:r>
            <a:r>
              <a:rPr lang="en-US" sz="1800" baseline="-25000" dirty="0" err="1"/>
              <a:t>y</a:t>
            </a:r>
            <a:r>
              <a:rPr lang="en-US" sz="1800" baseline="-25000" dirty="0"/>
              <a:t> </a:t>
            </a:r>
            <a:r>
              <a:rPr lang="en-US" sz="1800" dirty="0"/>
              <a:t>|</a:t>
            </a:r>
          </a:p>
          <a:p>
            <a:pPr marL="274320" lvl="1" indent="0">
              <a:buNone/>
            </a:pPr>
            <a:r>
              <a:rPr lang="en-US" sz="1800" dirty="0"/>
              <a:t>	   = |3 – 1| + |2 – 1 | </a:t>
            </a:r>
            <a:r>
              <a:rPr lang="en-US" sz="1800" dirty="0">
                <a:sym typeface="Wingdings" pitchFamily="2" charset="2"/>
              </a:rPr>
              <a:t> 2 + 1  3</a:t>
            </a:r>
            <a:endParaRPr lang="en-US" sz="1700" dirty="0"/>
          </a:p>
          <a:p>
            <a:pPr lvl="1"/>
            <a:endParaRPr lang="en-US" sz="18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grpSp>
        <p:nvGrpSpPr>
          <p:cNvPr id="8" name="Group 7">
            <a:extLst>
              <a:ext uri="{FF2B5EF4-FFF2-40B4-BE49-F238E27FC236}">
                <a16:creationId xmlns:a16="http://schemas.microsoft.com/office/drawing/2014/main" id="{DFB26C7D-3763-6E49-B1B8-7E3EA0867E45}"/>
              </a:ext>
            </a:extLst>
          </p:cNvPr>
          <p:cNvGrpSpPr/>
          <p:nvPr/>
        </p:nvGrpSpPr>
        <p:grpSpPr>
          <a:xfrm>
            <a:off x="1865870" y="2972364"/>
            <a:ext cx="993098" cy="635808"/>
            <a:chOff x="1865870" y="2972364"/>
            <a:chExt cx="993098" cy="635808"/>
          </a:xfrm>
        </p:grpSpPr>
        <p:cxnSp>
          <p:nvCxnSpPr>
            <p:cNvPr id="35" name="Straight Arrow Connector 34">
              <a:extLst>
                <a:ext uri="{FF2B5EF4-FFF2-40B4-BE49-F238E27FC236}">
                  <a16:creationId xmlns:a16="http://schemas.microsoft.com/office/drawing/2014/main" id="{13BF489D-07D7-9D4A-A4F9-DEE052A39DAA}"/>
                </a:ext>
              </a:extLst>
            </p:cNvPr>
            <p:cNvCxnSpPr>
              <a:cxnSpLocks/>
            </p:cNvCxnSpPr>
            <p:nvPr/>
          </p:nvCxnSpPr>
          <p:spPr>
            <a:xfrm flipH="1" flipV="1">
              <a:off x="1865870" y="3583459"/>
              <a:ext cx="993098" cy="1"/>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8B32BFB2-BFC6-3F4B-92E0-C847541E61B8}"/>
                </a:ext>
              </a:extLst>
            </p:cNvPr>
            <p:cNvCxnSpPr>
              <a:cxnSpLocks/>
            </p:cNvCxnSpPr>
            <p:nvPr/>
          </p:nvCxnSpPr>
          <p:spPr>
            <a:xfrm flipH="1">
              <a:off x="1887688" y="2972364"/>
              <a:ext cx="9151" cy="635808"/>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94009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animEffect transition="in" filter="dissolve">
                                      <p:cBhvr>
                                        <p:cTn id="7" dur="500"/>
                                        <p:tgtEl>
                                          <p:spTgt spid="3">
                                            <p:txEl>
                                              <p:pRg st="8" end="8"/>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dissolv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animEffect transition="in" filter="dissolve">
                                      <p:cBhvr>
                                        <p:cTn id="17" dur="500"/>
                                        <p:tgtEl>
                                          <p:spTgt spid="3">
                                            <p:txEl>
                                              <p:pRg st="9" end="9"/>
                                            </p:txEl>
                                          </p:spTgt>
                                        </p:tgtEl>
                                      </p:cBhvr>
                                    </p:animEffect>
                                  </p:childTnLst>
                                </p:cTn>
                              </p:par>
                              <p:par>
                                <p:cTn id="18" presetID="9" presetClass="entr" presetSubtype="0" fill="hold" nodeType="withEffect">
                                  <p:stCondLst>
                                    <p:cond delay="0"/>
                                  </p:stCondLst>
                                  <p:childTnLst>
                                    <p:set>
                                      <p:cBhvr>
                                        <p:cTn id="19" dur="1" fill="hold">
                                          <p:stCondLst>
                                            <p:cond delay="0"/>
                                          </p:stCondLst>
                                        </p:cTn>
                                        <p:tgtEl>
                                          <p:spTgt spid="3">
                                            <p:txEl>
                                              <p:pRg st="10" end="10"/>
                                            </p:txEl>
                                          </p:spTgt>
                                        </p:tgtEl>
                                        <p:attrNameLst>
                                          <p:attrName>style.visibility</p:attrName>
                                        </p:attrNameLst>
                                      </p:cBhvr>
                                      <p:to>
                                        <p:strVal val="visible"/>
                                      </p:to>
                                    </p:set>
                                    <p:animEffect transition="in" filter="dissolve">
                                      <p:cBhvr>
                                        <p:cTn id="20"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Last time, we talked about </a:t>
            </a:r>
            <a:r>
              <a:rPr lang="en-US" sz="2400" b="1" dirty="0"/>
              <a:t>uninformed search</a:t>
            </a:r>
            <a:r>
              <a:rPr lang="en-US" sz="2400" dirty="0"/>
              <a:t>!</a:t>
            </a:r>
          </a:p>
          <a:p>
            <a:endParaRPr lang="en-US" sz="2400" dirty="0"/>
          </a:p>
          <a:p>
            <a:r>
              <a:rPr lang="en-US" sz="2400" dirty="0"/>
              <a:t>What did we mean by that?</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Tree>
    <p:extLst>
      <p:ext uri="{BB962C8B-B14F-4D97-AF65-F5344CB8AC3E}">
        <p14:creationId xmlns:p14="http://schemas.microsoft.com/office/powerpoint/2010/main" val="3973071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Heuristics – Manhattan Distance</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E22AAAB3-405A-4541-BDB4-DCEFFC20B845}"/>
              </a:ext>
            </a:extLst>
          </p:cNvPr>
          <p:cNvGrpSpPr/>
          <p:nvPr/>
        </p:nvGrpSpPr>
        <p:grpSpPr>
          <a:xfrm>
            <a:off x="628650" y="2033225"/>
            <a:ext cx="3461436" cy="3527315"/>
            <a:chOff x="889907" y="2212520"/>
            <a:chExt cx="2939145" cy="2939144"/>
          </a:xfrm>
        </p:grpSpPr>
        <p:sp>
          <p:nvSpPr>
            <p:cNvPr id="47" name="Rectangle 46">
              <a:extLst>
                <a:ext uri="{FF2B5EF4-FFF2-40B4-BE49-F238E27FC236}">
                  <a16:creationId xmlns:a16="http://schemas.microsoft.com/office/drawing/2014/main" id="{15F3A1DE-6867-574D-88DE-E6773018962B}"/>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8" name="Rectangle 47">
              <a:extLst>
                <a:ext uri="{FF2B5EF4-FFF2-40B4-BE49-F238E27FC236}">
                  <a16:creationId xmlns:a16="http://schemas.microsoft.com/office/drawing/2014/main" id="{E66249F9-788A-464F-8CF4-FEC49F95C2B5}"/>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49" name="Rectangle 48">
              <a:extLst>
                <a:ext uri="{FF2B5EF4-FFF2-40B4-BE49-F238E27FC236}">
                  <a16:creationId xmlns:a16="http://schemas.microsoft.com/office/drawing/2014/main" id="{5F41A8F0-BA89-A146-95FA-A08FD84AC1DD}"/>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50" name="Rectangle 49">
              <a:extLst>
                <a:ext uri="{FF2B5EF4-FFF2-40B4-BE49-F238E27FC236}">
                  <a16:creationId xmlns:a16="http://schemas.microsoft.com/office/drawing/2014/main" id="{A3B1E07A-CB14-BA43-98F2-8CA87A959124}"/>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51" name="Rectangle 50">
              <a:extLst>
                <a:ext uri="{FF2B5EF4-FFF2-40B4-BE49-F238E27FC236}">
                  <a16:creationId xmlns:a16="http://schemas.microsoft.com/office/drawing/2014/main" id="{06E5F387-BCD8-5149-8F91-05DF3F9F6079}"/>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52" name="Rectangle 51">
              <a:extLst>
                <a:ext uri="{FF2B5EF4-FFF2-40B4-BE49-F238E27FC236}">
                  <a16:creationId xmlns:a16="http://schemas.microsoft.com/office/drawing/2014/main" id="{577DF2E5-9771-4A48-A674-FA67DBEB1F71}"/>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53" name="Rectangle 52">
              <a:extLst>
                <a:ext uri="{FF2B5EF4-FFF2-40B4-BE49-F238E27FC236}">
                  <a16:creationId xmlns:a16="http://schemas.microsoft.com/office/drawing/2014/main" id="{8E1D0A31-C52D-5540-9124-275ADDB00E8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54" name="Rectangle 53">
              <a:extLst>
                <a:ext uri="{FF2B5EF4-FFF2-40B4-BE49-F238E27FC236}">
                  <a16:creationId xmlns:a16="http://schemas.microsoft.com/office/drawing/2014/main" id="{E1A5664A-4183-0940-8C7F-806E9B4B2E66}"/>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5" name="Rectangle 54">
              <a:extLst>
                <a:ext uri="{FF2B5EF4-FFF2-40B4-BE49-F238E27FC236}">
                  <a16:creationId xmlns:a16="http://schemas.microsoft.com/office/drawing/2014/main" id="{CCA28221-4194-6543-9D1D-6C6125D095A1}"/>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56" name="Rectangle 55">
              <a:extLst>
                <a:ext uri="{FF2B5EF4-FFF2-40B4-BE49-F238E27FC236}">
                  <a16:creationId xmlns:a16="http://schemas.microsoft.com/office/drawing/2014/main" id="{EA515CEF-E6E9-7144-8EC1-9293E3519CC1}"/>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7" name="Rectangle 56">
              <a:extLst>
                <a:ext uri="{FF2B5EF4-FFF2-40B4-BE49-F238E27FC236}">
                  <a16:creationId xmlns:a16="http://schemas.microsoft.com/office/drawing/2014/main" id="{68D308A7-FC56-774A-8EB3-D5A7C50D6DC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8" name="Rectangle 57">
              <a:extLst>
                <a:ext uri="{FF2B5EF4-FFF2-40B4-BE49-F238E27FC236}">
                  <a16:creationId xmlns:a16="http://schemas.microsoft.com/office/drawing/2014/main" id="{F09C36FE-2582-284C-9FE7-81AAD5372C41}"/>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9" name="Rectangle 58">
              <a:extLst>
                <a:ext uri="{FF2B5EF4-FFF2-40B4-BE49-F238E27FC236}">
                  <a16:creationId xmlns:a16="http://schemas.microsoft.com/office/drawing/2014/main" id="{628A2550-C4CA-F44E-9511-AA5FED26E506}"/>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0" name="Rectangle 59">
              <a:extLst>
                <a:ext uri="{FF2B5EF4-FFF2-40B4-BE49-F238E27FC236}">
                  <a16:creationId xmlns:a16="http://schemas.microsoft.com/office/drawing/2014/main" id="{69F13EF3-1A55-9D4F-BFEF-FD103EF9881D}"/>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61" name="Rectangle 60">
              <a:extLst>
                <a:ext uri="{FF2B5EF4-FFF2-40B4-BE49-F238E27FC236}">
                  <a16:creationId xmlns:a16="http://schemas.microsoft.com/office/drawing/2014/main" id="{3F98B875-5A41-4441-8F06-37E3E6D772F4}"/>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62" name="Rectangle 61">
              <a:extLst>
                <a:ext uri="{FF2B5EF4-FFF2-40B4-BE49-F238E27FC236}">
                  <a16:creationId xmlns:a16="http://schemas.microsoft.com/office/drawing/2014/main" id="{03FFD68F-AE89-CD4B-84F7-A3E4E6DFCCDA}"/>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63" name="Rectangle 62">
              <a:extLst>
                <a:ext uri="{FF2B5EF4-FFF2-40B4-BE49-F238E27FC236}">
                  <a16:creationId xmlns:a16="http://schemas.microsoft.com/office/drawing/2014/main" id="{4186D9BE-DEB8-9047-9D2F-1B591D87592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4" name="Rectangle 63">
              <a:extLst>
                <a:ext uri="{FF2B5EF4-FFF2-40B4-BE49-F238E27FC236}">
                  <a16:creationId xmlns:a16="http://schemas.microsoft.com/office/drawing/2014/main" id="{50F79A7F-A5B5-C641-8EF3-D7F60EE2FC9C}"/>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65" name="Rectangle 64">
              <a:extLst>
                <a:ext uri="{FF2B5EF4-FFF2-40B4-BE49-F238E27FC236}">
                  <a16:creationId xmlns:a16="http://schemas.microsoft.com/office/drawing/2014/main" id="{6C9DF2FC-A567-9248-BA82-AEE82F0F52CE}"/>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66" name="Rectangle 65">
              <a:extLst>
                <a:ext uri="{FF2B5EF4-FFF2-40B4-BE49-F238E27FC236}">
                  <a16:creationId xmlns:a16="http://schemas.microsoft.com/office/drawing/2014/main" id="{EA78DEFE-6136-894C-AAE9-D753A6B8C496}"/>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7" name="Rectangle 66">
              <a:extLst>
                <a:ext uri="{FF2B5EF4-FFF2-40B4-BE49-F238E27FC236}">
                  <a16:creationId xmlns:a16="http://schemas.microsoft.com/office/drawing/2014/main" id="{D2E9D3AE-C0C1-744C-BD06-9FE2B6ED08D1}"/>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8" name="Rectangle 67">
              <a:extLst>
                <a:ext uri="{FF2B5EF4-FFF2-40B4-BE49-F238E27FC236}">
                  <a16:creationId xmlns:a16="http://schemas.microsoft.com/office/drawing/2014/main" id="{81278C6E-5D5D-3E49-A6D2-19F107B0A9B2}"/>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9" name="Rectangle 68">
              <a:extLst>
                <a:ext uri="{FF2B5EF4-FFF2-40B4-BE49-F238E27FC236}">
                  <a16:creationId xmlns:a16="http://schemas.microsoft.com/office/drawing/2014/main" id="{DB7680D6-A235-CA49-B7A8-47759F6BBAF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70" name="Rectangle 69">
              <a:extLst>
                <a:ext uri="{FF2B5EF4-FFF2-40B4-BE49-F238E27FC236}">
                  <a16:creationId xmlns:a16="http://schemas.microsoft.com/office/drawing/2014/main" id="{95CA494B-C27C-1B47-B548-307D29724321}"/>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71" name="Rectangle 70">
              <a:extLst>
                <a:ext uri="{FF2B5EF4-FFF2-40B4-BE49-F238E27FC236}">
                  <a16:creationId xmlns:a16="http://schemas.microsoft.com/office/drawing/2014/main" id="{62D855FB-C221-4C4E-8ECC-D7BFDE149888}"/>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grpSp>
        <p:nvGrpSpPr>
          <p:cNvPr id="8" name="Group 7">
            <a:extLst>
              <a:ext uri="{FF2B5EF4-FFF2-40B4-BE49-F238E27FC236}">
                <a16:creationId xmlns:a16="http://schemas.microsoft.com/office/drawing/2014/main" id="{DFB26C7D-3763-6E49-B1B8-7E3EA0867E45}"/>
              </a:ext>
            </a:extLst>
          </p:cNvPr>
          <p:cNvGrpSpPr/>
          <p:nvPr/>
        </p:nvGrpSpPr>
        <p:grpSpPr>
          <a:xfrm>
            <a:off x="1865870" y="2972364"/>
            <a:ext cx="993098" cy="635808"/>
            <a:chOff x="1865870" y="2972364"/>
            <a:chExt cx="993098" cy="635808"/>
          </a:xfrm>
        </p:grpSpPr>
        <p:cxnSp>
          <p:nvCxnSpPr>
            <p:cNvPr id="35" name="Straight Arrow Connector 34">
              <a:extLst>
                <a:ext uri="{FF2B5EF4-FFF2-40B4-BE49-F238E27FC236}">
                  <a16:creationId xmlns:a16="http://schemas.microsoft.com/office/drawing/2014/main" id="{13BF489D-07D7-9D4A-A4F9-DEE052A39DAA}"/>
                </a:ext>
              </a:extLst>
            </p:cNvPr>
            <p:cNvCxnSpPr>
              <a:cxnSpLocks/>
            </p:cNvCxnSpPr>
            <p:nvPr/>
          </p:nvCxnSpPr>
          <p:spPr>
            <a:xfrm flipH="1" flipV="1">
              <a:off x="1865870" y="3583459"/>
              <a:ext cx="993098" cy="1"/>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8B32BFB2-BFC6-3F4B-92E0-C847541E61B8}"/>
                </a:ext>
              </a:extLst>
            </p:cNvPr>
            <p:cNvCxnSpPr>
              <a:cxnSpLocks/>
            </p:cNvCxnSpPr>
            <p:nvPr/>
          </p:nvCxnSpPr>
          <p:spPr>
            <a:xfrm flipH="1">
              <a:off x="1887688" y="2972364"/>
              <a:ext cx="9151" cy="635808"/>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CA18D82E-F43C-BC42-9914-E6D703E7C24A}"/>
              </a:ext>
            </a:extLst>
          </p:cNvPr>
          <p:cNvSpPr txBox="1"/>
          <p:nvPr/>
        </p:nvSpPr>
        <p:spPr>
          <a:xfrm>
            <a:off x="4263081" y="2033225"/>
            <a:ext cx="7241060"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Manhattan Distance:</a:t>
            </a:r>
          </a:p>
          <a:p>
            <a:pPr marL="742950" lvl="1" indent="-285750">
              <a:buFont typeface="Arial" panose="020B0604020202020204" pitchFamily="34" charset="0"/>
              <a:buChar char="•"/>
            </a:pPr>
            <a:r>
              <a:rPr lang="en-US" sz="2400" dirty="0"/>
              <a:t>Ignores obstacles</a:t>
            </a:r>
          </a:p>
          <a:p>
            <a:pPr marL="742950" lvl="1" indent="-285750">
              <a:buFont typeface="Arial" panose="020B0604020202020204" pitchFamily="34" charset="0"/>
              <a:buChar char="•"/>
            </a:pPr>
            <a:r>
              <a:rPr lang="en-US" sz="2400" dirty="0"/>
              <a:t>May underestimate distances</a:t>
            </a:r>
          </a:p>
          <a:p>
            <a:pPr marL="1200150" lvl="2" indent="-285750">
              <a:buFont typeface="Arial" panose="020B0604020202020204" pitchFamily="34" charset="0"/>
              <a:buChar char="•"/>
            </a:pPr>
            <a:r>
              <a:rPr lang="en-US" sz="2400" dirty="0"/>
              <a:t>Optimistically said 3, when actual was 5.</a:t>
            </a:r>
          </a:p>
          <a:p>
            <a:pPr marL="742950" lvl="1" indent="-285750">
              <a:buFont typeface="Arial" panose="020B0604020202020204" pitchFamily="34" charset="0"/>
              <a:buChar char="•"/>
            </a:pPr>
            <a:r>
              <a:rPr lang="en-US" sz="2400" dirty="0"/>
              <a:t>But this is OK!</a:t>
            </a:r>
          </a:p>
          <a:p>
            <a:pPr marL="742950" lvl="1"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Armed with the power of a heuristic, new search strategies are opened to us!</a:t>
            </a:r>
          </a:p>
        </p:txBody>
      </p:sp>
    </p:spTree>
    <p:extLst>
      <p:ext uri="{BB962C8B-B14F-4D97-AF65-F5344CB8AC3E}">
        <p14:creationId xmlns:p14="http://schemas.microsoft.com/office/powerpoint/2010/main" val="228670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animEffect transition="in" filter="dissolve">
                                      <p:cBhvr>
                                        <p:cTn id="7"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Best 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7" name="TextBox 6">
            <a:extLst>
              <a:ext uri="{FF2B5EF4-FFF2-40B4-BE49-F238E27FC236}">
                <a16:creationId xmlns:a16="http://schemas.microsoft.com/office/drawing/2014/main" id="{CA18D82E-F43C-BC42-9914-E6D703E7C24A}"/>
              </a:ext>
            </a:extLst>
          </p:cNvPr>
          <p:cNvSpPr txBox="1"/>
          <p:nvPr/>
        </p:nvSpPr>
        <p:spPr>
          <a:xfrm>
            <a:off x="1173892" y="2033225"/>
            <a:ext cx="10330249"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When choosing a state on the frontier…</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Use a heuristic to estimate how close that state is to a goal state!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And determine which state to expand based on it!</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Multiple flavors of </a:t>
            </a:r>
            <a:r>
              <a:rPr lang="en-US" sz="2400" b="1" dirty="0"/>
              <a:t>Best-First Search.</a:t>
            </a:r>
          </a:p>
          <a:p>
            <a:pPr marL="742950" lvl="1" indent="-285750">
              <a:buFont typeface="Arial" panose="020B0604020202020204" pitchFamily="34" charset="0"/>
              <a:buChar char="•"/>
            </a:pPr>
            <a:r>
              <a:rPr lang="en-US" sz="2400" dirty="0"/>
              <a:t>Our first kind of </a:t>
            </a:r>
            <a:r>
              <a:rPr lang="en-US" sz="2400" b="1" dirty="0"/>
              <a:t>Informed Search</a:t>
            </a:r>
            <a:r>
              <a:rPr lang="en-US" sz="2400" dirty="0"/>
              <a:t>.</a:t>
            </a:r>
          </a:p>
        </p:txBody>
      </p:sp>
    </p:spTree>
    <p:extLst>
      <p:ext uri="{BB962C8B-B14F-4D97-AF65-F5344CB8AC3E}">
        <p14:creationId xmlns:p14="http://schemas.microsoft.com/office/powerpoint/2010/main" val="6648381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Best-First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7" name="TextBox 6">
            <a:extLst>
              <a:ext uri="{FF2B5EF4-FFF2-40B4-BE49-F238E27FC236}">
                <a16:creationId xmlns:a16="http://schemas.microsoft.com/office/drawing/2014/main" id="{CA18D82E-F43C-BC42-9914-E6D703E7C24A}"/>
              </a:ext>
            </a:extLst>
          </p:cNvPr>
          <p:cNvSpPr txBox="1"/>
          <p:nvPr/>
        </p:nvSpPr>
        <p:spPr>
          <a:xfrm>
            <a:off x="1173892" y="2033225"/>
            <a:ext cx="10330249"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Today, we’ll talk about two kinds of Best-First Search:</a:t>
            </a:r>
          </a:p>
          <a:p>
            <a:pPr marL="285750" indent="-285750">
              <a:buFont typeface="Arial" panose="020B0604020202020204" pitchFamily="34" charset="0"/>
              <a:buChar char="•"/>
            </a:pPr>
            <a:endParaRPr lang="en-US" sz="2400" dirty="0"/>
          </a:p>
          <a:p>
            <a:r>
              <a:rPr lang="en-US" sz="2400" dirty="0"/>
              <a:t>1.) </a:t>
            </a:r>
            <a:r>
              <a:rPr lang="en-US" sz="2400" b="1" dirty="0"/>
              <a:t>Greedy Search</a:t>
            </a:r>
          </a:p>
          <a:p>
            <a:endParaRPr lang="en-US" sz="2400" dirty="0"/>
          </a:p>
          <a:p>
            <a:r>
              <a:rPr lang="en-US" sz="2400" dirty="0"/>
              <a:t>2.) </a:t>
            </a:r>
            <a:r>
              <a:rPr lang="en-US" sz="2400" b="1" dirty="0"/>
              <a:t>A* Search</a:t>
            </a:r>
          </a:p>
        </p:txBody>
      </p:sp>
    </p:spTree>
    <p:extLst>
      <p:ext uri="{BB962C8B-B14F-4D97-AF65-F5344CB8AC3E}">
        <p14:creationId xmlns:p14="http://schemas.microsoft.com/office/powerpoint/2010/main" val="34846934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7" name="TextBox 6">
            <a:extLst>
              <a:ext uri="{FF2B5EF4-FFF2-40B4-BE49-F238E27FC236}">
                <a16:creationId xmlns:a16="http://schemas.microsoft.com/office/drawing/2014/main" id="{CA18D82E-F43C-BC42-9914-E6D703E7C24A}"/>
              </a:ext>
            </a:extLst>
          </p:cNvPr>
          <p:cNvSpPr txBox="1"/>
          <p:nvPr/>
        </p:nvSpPr>
        <p:spPr>
          <a:xfrm>
            <a:off x="1173892" y="2033225"/>
            <a:ext cx="10330249"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When choosing the next state, always choose the one with the lowest heuristic value.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 other words: always choose the state which (we think) is closest to the goal.</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 other, other words: </a:t>
            </a:r>
          </a:p>
          <a:p>
            <a:pPr marL="742950" lvl="1" indent="-285750">
              <a:buFont typeface="Arial" panose="020B0604020202020204" pitchFamily="34" charset="0"/>
              <a:buChar char="•"/>
            </a:pPr>
            <a:r>
              <a:rPr lang="en-US" sz="2400" dirty="0"/>
              <a:t>Before we *only* cared about distance from start</a:t>
            </a:r>
          </a:p>
          <a:p>
            <a:pPr marL="742950" lvl="1" indent="-285750">
              <a:buFont typeface="Arial" panose="020B0604020202020204" pitchFamily="34" charset="0"/>
              <a:buChar char="•"/>
            </a:pPr>
            <a:r>
              <a:rPr lang="en-US" sz="2400" dirty="0"/>
              <a:t>Greedy Search *only* cares about distance from goal</a:t>
            </a:r>
          </a:p>
        </p:txBody>
      </p:sp>
    </p:spTree>
    <p:extLst>
      <p:ext uri="{BB962C8B-B14F-4D97-AF65-F5344CB8AC3E}">
        <p14:creationId xmlns:p14="http://schemas.microsoft.com/office/powerpoint/2010/main" val="336929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animEffect transition="in" filter="dissolve">
                                      <p:cBhvr>
                                        <p:cTn id="7" dur="500"/>
                                        <p:tgtEl>
                                          <p:spTgt spid="7">
                                            <p:txEl>
                                              <p:pRg st="4" end="4"/>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7">
                                            <p:txEl>
                                              <p:pRg st="5" end="5"/>
                                            </p:txEl>
                                          </p:spTgt>
                                        </p:tgtEl>
                                        <p:attrNameLst>
                                          <p:attrName>style.visibility</p:attrName>
                                        </p:attrNameLst>
                                      </p:cBhvr>
                                      <p:to>
                                        <p:strVal val="visible"/>
                                      </p:to>
                                    </p:set>
                                    <p:animEffect transition="in" filter="dissolve">
                                      <p:cBhvr>
                                        <p:cTn id="10" dur="500"/>
                                        <p:tgtEl>
                                          <p:spTgt spid="7">
                                            <p:txEl>
                                              <p:pRg st="5" end="5"/>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7">
                                            <p:txEl>
                                              <p:pRg st="6" end="6"/>
                                            </p:txEl>
                                          </p:spTgt>
                                        </p:tgtEl>
                                        <p:attrNameLst>
                                          <p:attrName>style.visibility</p:attrName>
                                        </p:attrNameLst>
                                      </p:cBhvr>
                                      <p:to>
                                        <p:strVal val="visible"/>
                                      </p:to>
                                    </p:set>
                                    <p:animEffect transition="in" filter="dissolve">
                                      <p:cBhvr>
                                        <p:cTn id="13"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Tree>
    <p:extLst>
      <p:ext uri="{BB962C8B-B14F-4D97-AF65-F5344CB8AC3E}">
        <p14:creationId xmlns:p14="http://schemas.microsoft.com/office/powerpoint/2010/main" val="559155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H,M,O</a:t>
            </a: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423719" y="436821"/>
            <a:ext cx="7420233" cy="1666299"/>
          </a:xfrm>
          <a:prstGeom prst="rect">
            <a:avLst/>
          </a:prstGeom>
        </p:spPr>
        <p:txBody>
          <a:bodyPr vert="horz" lIns="91440" tIns="45720" rIns="91440" bIns="45720" rtlCol="0">
            <a:normAutofit fontScale="925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We visit L, and add its neighbors to the frontier.</a:t>
            </a:r>
          </a:p>
          <a:p>
            <a:pPr marL="0" indent="0">
              <a:spcBef>
                <a:spcPts val="0"/>
              </a:spcBef>
              <a:buFont typeface="Garamond" pitchFamily="18" charset="0"/>
              <a:buNone/>
            </a:pPr>
            <a:r>
              <a:rPr lang="en-US" sz="2600" dirty="0">
                <a:cs typeface="Consolas" panose="020B0609020204030204" pitchFamily="49" charset="0"/>
              </a:rPr>
              <a:t>But how do we figure out which state to expand first?</a:t>
            </a:r>
          </a:p>
        </p:txBody>
      </p:sp>
    </p:spTree>
    <p:extLst>
      <p:ext uri="{BB962C8B-B14F-4D97-AF65-F5344CB8AC3E}">
        <p14:creationId xmlns:p14="http://schemas.microsoft.com/office/powerpoint/2010/main" val="37616343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H,M,O</a:t>
            </a:r>
          </a:p>
          <a:p>
            <a:pPr marL="0" indent="0">
              <a:spcBef>
                <a:spcPts val="0"/>
              </a:spcBef>
              <a:spcAft>
                <a:spcPts val="0"/>
              </a:spcAft>
              <a:buNone/>
            </a:pPr>
            <a:r>
              <a:rPr lang="en-US" sz="2600" b="1" dirty="0">
                <a:solidFill>
                  <a:schemeClr val="accent4"/>
                </a:solidFill>
                <a:latin typeface="Consolas" panose="020B0609020204030204" pitchFamily="49" charset="0"/>
                <a:cs typeface="Consolas" panose="020B0609020204030204" pitchFamily="49" charset="0"/>
              </a:rPr>
              <a:t> h(H,G) = 2</a:t>
            </a:r>
          </a:p>
          <a:p>
            <a:pPr marL="0" indent="0">
              <a:spcBef>
                <a:spcPts val="0"/>
              </a:spcBef>
              <a:spcAft>
                <a:spcPts val="0"/>
              </a:spcAft>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spcAft>
                <a:spcPts val="0"/>
              </a:spcAft>
              <a:buNone/>
            </a:pPr>
            <a:r>
              <a:rPr lang="en-US" sz="2600" b="1" dirty="0">
                <a:solidFill>
                  <a:schemeClr val="accent4"/>
                </a:solidFill>
                <a:latin typeface="Consolas" panose="020B0609020204030204" pitchFamily="49" charset="0"/>
                <a:cs typeface="Consolas" panose="020B0609020204030204" pitchFamily="49" charset="0"/>
              </a:rPr>
              <a:t> h(O,G) = 4</a:t>
            </a: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fontScale="85000" lnSpcReduction="1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We visit L, and add its neighbors to the frontier.</a:t>
            </a:r>
          </a:p>
          <a:p>
            <a:pPr marL="0" indent="0">
              <a:spcBef>
                <a:spcPts val="0"/>
              </a:spcBef>
              <a:buFont typeface="Garamond" pitchFamily="18" charset="0"/>
              <a:buNone/>
            </a:pPr>
            <a:r>
              <a:rPr lang="en-US" sz="2600" dirty="0">
                <a:cs typeface="Consolas" panose="020B0609020204030204" pitchFamily="49" charset="0"/>
              </a:rPr>
              <a:t>But how do we figure out which state to expand first?</a:t>
            </a:r>
          </a:p>
          <a:p>
            <a:pPr marL="0" indent="0" algn="ctr">
              <a:spcBef>
                <a:spcPts val="0"/>
              </a:spcBef>
              <a:buFont typeface="Garamond" pitchFamily="18" charset="0"/>
              <a:buNone/>
            </a:pPr>
            <a:r>
              <a:rPr lang="en-US" sz="2600" dirty="0">
                <a:cs typeface="Consolas" panose="020B0609020204030204" pitchFamily="49" charset="0"/>
              </a:rPr>
              <a:t>We need to compute the heuristic for each of them!</a:t>
            </a:r>
          </a:p>
          <a:p>
            <a:pPr marL="0" indent="0" algn="ctr">
              <a:spcBef>
                <a:spcPts val="0"/>
              </a:spcBef>
              <a:buFont typeface="Garamond" pitchFamily="18" charset="0"/>
              <a:buNone/>
            </a:pPr>
            <a:r>
              <a:rPr lang="en-US" sz="2600" dirty="0">
                <a:cs typeface="Consolas" panose="020B0609020204030204" pitchFamily="49" charset="0"/>
              </a:rPr>
              <a:t>(we’ll use Manhattan Distance)</a:t>
            </a:r>
          </a:p>
        </p:txBody>
      </p:sp>
      <p:grpSp>
        <p:nvGrpSpPr>
          <p:cNvPr id="38" name="Group 37">
            <a:extLst>
              <a:ext uri="{FF2B5EF4-FFF2-40B4-BE49-F238E27FC236}">
                <a16:creationId xmlns:a16="http://schemas.microsoft.com/office/drawing/2014/main" id="{BFC03E6E-594F-BE45-9576-BC95AF159541}"/>
              </a:ext>
            </a:extLst>
          </p:cNvPr>
          <p:cNvGrpSpPr/>
          <p:nvPr/>
        </p:nvGrpSpPr>
        <p:grpSpPr>
          <a:xfrm>
            <a:off x="1876051" y="3302404"/>
            <a:ext cx="993098" cy="1234767"/>
            <a:chOff x="1865870" y="2373405"/>
            <a:chExt cx="993098" cy="1234767"/>
          </a:xfrm>
        </p:grpSpPr>
        <p:cxnSp>
          <p:nvCxnSpPr>
            <p:cNvPr id="39" name="Straight Arrow Connector 38">
              <a:extLst>
                <a:ext uri="{FF2B5EF4-FFF2-40B4-BE49-F238E27FC236}">
                  <a16:creationId xmlns:a16="http://schemas.microsoft.com/office/drawing/2014/main" id="{E5C4B603-30E8-144E-A1C4-CA5FE1B12513}"/>
                </a:ext>
              </a:extLst>
            </p:cNvPr>
            <p:cNvCxnSpPr>
              <a:cxnSpLocks/>
            </p:cNvCxnSpPr>
            <p:nvPr/>
          </p:nvCxnSpPr>
          <p:spPr>
            <a:xfrm flipH="1" flipV="1">
              <a:off x="1865870" y="3583459"/>
              <a:ext cx="993098" cy="1"/>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4470095-1387-B640-A11F-C4991F230C27}"/>
                </a:ext>
              </a:extLst>
            </p:cNvPr>
            <p:cNvCxnSpPr>
              <a:cxnSpLocks/>
            </p:cNvCxnSpPr>
            <p:nvPr/>
          </p:nvCxnSpPr>
          <p:spPr>
            <a:xfrm>
              <a:off x="1887688" y="2373405"/>
              <a:ext cx="1" cy="1234767"/>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grpSp>
      <p:grpSp>
        <p:nvGrpSpPr>
          <p:cNvPr id="41" name="Group 40">
            <a:extLst>
              <a:ext uri="{FF2B5EF4-FFF2-40B4-BE49-F238E27FC236}">
                <a16:creationId xmlns:a16="http://schemas.microsoft.com/office/drawing/2014/main" id="{44552116-ACC2-FB4C-9ACC-625F307F9C1B}"/>
              </a:ext>
            </a:extLst>
          </p:cNvPr>
          <p:cNvGrpSpPr/>
          <p:nvPr/>
        </p:nvGrpSpPr>
        <p:grpSpPr>
          <a:xfrm>
            <a:off x="1388549" y="3139793"/>
            <a:ext cx="2299724" cy="932193"/>
            <a:chOff x="1865870" y="2675979"/>
            <a:chExt cx="2299724" cy="932193"/>
          </a:xfrm>
        </p:grpSpPr>
        <p:cxnSp>
          <p:nvCxnSpPr>
            <p:cNvPr id="42" name="Straight Arrow Connector 41">
              <a:extLst>
                <a:ext uri="{FF2B5EF4-FFF2-40B4-BE49-F238E27FC236}">
                  <a16:creationId xmlns:a16="http://schemas.microsoft.com/office/drawing/2014/main" id="{2C3C38FE-FF09-5541-89A8-A3BBC8384890}"/>
                </a:ext>
              </a:extLst>
            </p:cNvPr>
            <p:cNvCxnSpPr>
              <a:cxnSpLocks/>
            </p:cNvCxnSpPr>
            <p:nvPr/>
          </p:nvCxnSpPr>
          <p:spPr>
            <a:xfrm flipH="1">
              <a:off x="1865870" y="3560055"/>
              <a:ext cx="2299724" cy="23405"/>
            </a:xfrm>
            <a:prstGeom prst="straightConnector1">
              <a:avLst/>
            </a:prstGeom>
            <a:ln w="73025">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F8F6E65-CF93-2646-8371-80BCD885BE3C}"/>
                </a:ext>
              </a:extLst>
            </p:cNvPr>
            <p:cNvCxnSpPr>
              <a:cxnSpLocks/>
            </p:cNvCxnSpPr>
            <p:nvPr/>
          </p:nvCxnSpPr>
          <p:spPr>
            <a:xfrm flipH="1">
              <a:off x="1887690" y="2675979"/>
              <a:ext cx="36523" cy="932193"/>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a:extLst>
              <a:ext uri="{FF2B5EF4-FFF2-40B4-BE49-F238E27FC236}">
                <a16:creationId xmlns:a16="http://schemas.microsoft.com/office/drawing/2014/main" id="{105DEB65-F845-D54D-B02E-398F88643AC2}"/>
              </a:ext>
            </a:extLst>
          </p:cNvPr>
          <p:cNvCxnSpPr>
            <a:cxnSpLocks/>
          </p:cNvCxnSpPr>
          <p:nvPr/>
        </p:nvCxnSpPr>
        <p:spPr>
          <a:xfrm flipV="1">
            <a:off x="1759087" y="2967730"/>
            <a:ext cx="1072380" cy="11236"/>
          </a:xfrm>
          <a:prstGeom prst="straightConnector1">
            <a:avLst/>
          </a:prstGeom>
          <a:ln w="73025">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fontScale="77500" lnSpcReduction="2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H is the lowest! So it is expanded first!</a:t>
            </a:r>
          </a:p>
        </p:txBody>
      </p:sp>
    </p:spTree>
    <p:extLst>
      <p:ext uri="{BB962C8B-B14F-4D97-AF65-F5344CB8AC3E}">
        <p14:creationId xmlns:p14="http://schemas.microsoft.com/office/powerpoint/2010/main" val="1545554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dissolve">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6">
                                            <p:txEl>
                                              <p:pRg st="2" end="2"/>
                                            </p:txEl>
                                          </p:spTgt>
                                        </p:tgtEl>
                                        <p:attrNameLst>
                                          <p:attrName>style.visibility</p:attrName>
                                        </p:attrNameLst>
                                      </p:cBhvr>
                                      <p:to>
                                        <p:strVal val="visible"/>
                                      </p:to>
                                    </p:set>
                                    <p:animEffect transition="in" filter="dissolve">
                                      <p:cBhvr>
                                        <p:cTn id="12" dur="500"/>
                                        <p:tgtEl>
                                          <p:spTgt spid="3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dissolve">
                                      <p:cBhvr>
                                        <p:cTn id="17" dur="500"/>
                                        <p:tgtEl>
                                          <p:spTgt spid="41"/>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6">
                                            <p:txEl>
                                              <p:pRg st="3" end="3"/>
                                            </p:txEl>
                                          </p:spTgt>
                                        </p:tgtEl>
                                        <p:attrNameLst>
                                          <p:attrName>style.visibility</p:attrName>
                                        </p:attrNameLst>
                                      </p:cBhvr>
                                      <p:to>
                                        <p:strVal val="visible"/>
                                      </p:to>
                                    </p:set>
                                    <p:animEffect transition="in" filter="dissolve">
                                      <p:cBhvr>
                                        <p:cTn id="22" dur="500"/>
                                        <p:tgtEl>
                                          <p:spTgt spid="3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dissolve">
                                      <p:cBhvr>
                                        <p:cTn id="27" dur="500"/>
                                        <p:tgtEl>
                                          <p:spTgt spid="38"/>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6">
                                            <p:txEl>
                                              <p:pRg st="4" end="4"/>
                                            </p:txEl>
                                          </p:spTgt>
                                        </p:tgtEl>
                                        <p:attrNameLst>
                                          <p:attrName>style.visibility</p:attrName>
                                        </p:attrNameLst>
                                      </p:cBhvr>
                                      <p:to>
                                        <p:strVal val="visible"/>
                                      </p:to>
                                    </p:set>
                                    <p:animEffect transition="in" filter="dissolve">
                                      <p:cBhvr>
                                        <p:cTn id="32" dur="500"/>
                                        <p:tgtEl>
                                          <p:spTgt spid="36">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50"/>
                                        </p:tgtEl>
                                        <p:attrNameLst>
                                          <p:attrName>style.visibility</p:attrName>
                                        </p:attrNameLst>
                                      </p:cBhvr>
                                      <p:to>
                                        <p:strVal val="visible"/>
                                      </p:to>
                                    </p:set>
                                    <p:animEffect transition="in" filter="dissolve">
                                      <p:cBhvr>
                                        <p:cTn id="37"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M,O,D,I</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h(O,G)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h(D,G) = 3</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h(I,G) = 3</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44" name="Content Placeholder 2">
            <a:extLst>
              <a:ext uri="{FF2B5EF4-FFF2-40B4-BE49-F238E27FC236}">
                <a16:creationId xmlns:a16="http://schemas.microsoft.com/office/drawing/2014/main" id="{8A0E5DA6-75D9-C24D-A4BB-E7CE726FBDF1}"/>
              </a:ext>
            </a:extLst>
          </p:cNvPr>
          <p:cNvSpPr txBox="1">
            <a:spLocks/>
          </p:cNvSpPr>
          <p:nvPr/>
        </p:nvSpPr>
        <p:spPr>
          <a:xfrm>
            <a:off x="4353697" y="589221"/>
            <a:ext cx="7642655" cy="1666299"/>
          </a:xfrm>
          <a:prstGeom prst="rect">
            <a:avLst/>
          </a:prstGeom>
        </p:spPr>
        <p:txBody>
          <a:bodyPr vert="horz" lIns="91440" tIns="45720" rIns="91440" bIns="45720" rtlCol="0">
            <a:normAutofit fontScale="92500" lnSpcReduction="2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H is expanded, its neighbors are added to the frontier (I and D).</a:t>
            </a:r>
          </a:p>
          <a:p>
            <a:pPr marL="0" indent="0">
              <a:spcBef>
                <a:spcPts val="0"/>
              </a:spcBef>
              <a:buFont typeface="Garamond" pitchFamily="18" charset="0"/>
              <a:buNone/>
            </a:pPr>
            <a:r>
              <a:rPr lang="en-US" sz="2600" dirty="0">
                <a:cs typeface="Consolas" panose="020B0609020204030204" pitchFamily="49" charset="0"/>
              </a:rPr>
              <a:t>And we once again compare heuristic values for all frontier states.</a:t>
            </a:r>
          </a:p>
        </p:txBody>
      </p:sp>
      <p:sp>
        <p:nvSpPr>
          <p:cNvPr id="45" name="Content Placeholder 2">
            <a:extLst>
              <a:ext uri="{FF2B5EF4-FFF2-40B4-BE49-F238E27FC236}">
                <a16:creationId xmlns:a16="http://schemas.microsoft.com/office/drawing/2014/main" id="{DE38DA74-D829-A147-AF04-EC34490D57F1}"/>
              </a:ext>
            </a:extLst>
          </p:cNvPr>
          <p:cNvSpPr txBox="1">
            <a:spLocks/>
          </p:cNvSpPr>
          <p:nvPr/>
        </p:nvSpPr>
        <p:spPr>
          <a:xfrm>
            <a:off x="7888073" y="5857821"/>
            <a:ext cx="2925877" cy="876134"/>
          </a:xfrm>
          <a:prstGeom prst="rect">
            <a:avLst/>
          </a:prstGeom>
        </p:spPr>
        <p:txBody>
          <a:bodyPr vert="horz" lIns="91440" tIns="45720" rIns="91440" bIns="45720" rtlCol="0">
            <a:normAutofit fontScale="62500" lnSpcReduction="20000"/>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r>
              <a:rPr lang="en-US" sz="2600" dirty="0">
                <a:cs typeface="Consolas" panose="020B0609020204030204" pitchFamily="49" charset="0"/>
              </a:rPr>
              <a:t>D and I are tied for the lowest! Let’s say it picks D…</a:t>
            </a:r>
          </a:p>
        </p:txBody>
      </p:sp>
    </p:spTree>
    <p:extLst>
      <p:ext uri="{BB962C8B-B14F-4D97-AF65-F5344CB8AC3E}">
        <p14:creationId xmlns:p14="http://schemas.microsoft.com/office/powerpoint/2010/main" val="4094414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6">
                                            <p:txEl>
                                              <p:pRg st="2" end="2"/>
                                            </p:txEl>
                                          </p:spTgt>
                                        </p:tgtEl>
                                        <p:attrNameLst>
                                          <p:attrName>style.visibility</p:attrName>
                                        </p:attrNameLst>
                                      </p:cBhvr>
                                      <p:to>
                                        <p:strVal val="visible"/>
                                      </p:to>
                                    </p:set>
                                    <p:animEffect transition="in" filter="dissolve">
                                      <p:cBhvr>
                                        <p:cTn id="7" dur="500"/>
                                        <p:tgtEl>
                                          <p:spTgt spid="36">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6">
                                            <p:txEl>
                                              <p:pRg st="3" end="3"/>
                                            </p:txEl>
                                          </p:spTgt>
                                        </p:tgtEl>
                                        <p:attrNameLst>
                                          <p:attrName>style.visibility</p:attrName>
                                        </p:attrNameLst>
                                      </p:cBhvr>
                                      <p:to>
                                        <p:strVal val="visible"/>
                                      </p:to>
                                    </p:set>
                                    <p:animEffect transition="in" filter="dissolve">
                                      <p:cBhvr>
                                        <p:cTn id="10" dur="500"/>
                                        <p:tgtEl>
                                          <p:spTgt spid="36">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6">
                                            <p:txEl>
                                              <p:pRg st="4" end="4"/>
                                            </p:txEl>
                                          </p:spTgt>
                                        </p:tgtEl>
                                        <p:attrNameLst>
                                          <p:attrName>style.visibility</p:attrName>
                                        </p:attrNameLst>
                                      </p:cBhvr>
                                      <p:to>
                                        <p:strVal val="visible"/>
                                      </p:to>
                                    </p:set>
                                    <p:animEffect transition="in" filter="dissolve">
                                      <p:cBhvr>
                                        <p:cTn id="15" dur="500"/>
                                        <p:tgtEl>
                                          <p:spTgt spid="36">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6">
                                            <p:txEl>
                                              <p:pRg st="5" end="5"/>
                                            </p:txEl>
                                          </p:spTgt>
                                        </p:tgtEl>
                                        <p:attrNameLst>
                                          <p:attrName>style.visibility</p:attrName>
                                        </p:attrNameLst>
                                      </p:cBhvr>
                                      <p:to>
                                        <p:strVal val="visible"/>
                                      </p:to>
                                    </p:set>
                                    <p:animEffect transition="in" filter="dissolve">
                                      <p:cBhvr>
                                        <p:cTn id="20" dur="500"/>
                                        <p:tgtEl>
                                          <p:spTgt spid="36">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dissolve">
                                      <p:cBhvr>
                                        <p:cTn id="25"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fontScale="92500" lnSpcReduction="1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M,O,I,C,E</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h(O,G)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h(I,G) = 3</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 </a:t>
            </a:r>
            <a:r>
              <a:rPr lang="en-US" sz="2600" b="1" dirty="0">
                <a:solidFill>
                  <a:schemeClr val="accent4"/>
                </a:solidFill>
                <a:latin typeface="Consolas" panose="020B0609020204030204" pitchFamily="49" charset="0"/>
                <a:cs typeface="Consolas" panose="020B0609020204030204" pitchFamily="49" charset="0"/>
              </a:rPr>
              <a:t>h(C,G) = 2</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 </a:t>
            </a:r>
            <a:r>
              <a:rPr lang="en-US" sz="2600" b="1" dirty="0">
                <a:solidFill>
                  <a:schemeClr val="accent4"/>
                </a:solidFill>
                <a:latin typeface="Consolas" panose="020B0609020204030204" pitchFamily="49" charset="0"/>
                <a:cs typeface="Consolas" panose="020B0609020204030204" pitchFamily="49" charset="0"/>
              </a:rPr>
              <a:t>h(E,G) = 4</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Tree>
    <p:extLst>
      <p:ext uri="{BB962C8B-B14F-4D97-AF65-F5344CB8AC3E}">
        <p14:creationId xmlns:p14="http://schemas.microsoft.com/office/powerpoint/2010/main" val="2676609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fontScale="92500" lnSpcReduction="1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Frontier: M,O,I,E,B</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h(O,G)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h(I,G) = 3</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h(E,G)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h(B,G) = 1</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Tree>
    <p:extLst>
      <p:ext uri="{BB962C8B-B14F-4D97-AF65-F5344CB8AC3E}">
        <p14:creationId xmlns:p14="http://schemas.microsoft.com/office/powerpoint/2010/main" val="2261417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of Uninformed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86033" y="2117948"/>
            <a:ext cx="4024184" cy="3849624"/>
          </a:xfrm>
        </p:spPr>
        <p:txBody>
          <a:bodyPr>
            <a:normAutofit fontScale="62500" lnSpcReduction="20000"/>
          </a:bodyPr>
          <a:lstStyle/>
          <a:p>
            <a:r>
              <a:rPr lang="en-US" sz="2400" u="sng" dirty="0"/>
              <a:t>Uninformed Search:</a:t>
            </a:r>
            <a:r>
              <a:rPr lang="en-US" sz="2400" dirty="0"/>
              <a:t> Testing states without any sense as to “how promising” it is.</a:t>
            </a:r>
          </a:p>
          <a:p>
            <a:endParaRPr lang="en-US" sz="2400" u="sng" dirty="0"/>
          </a:p>
          <a:p>
            <a:r>
              <a:rPr lang="en-US" sz="2400" dirty="0"/>
              <a:t>We add states/nodes to the </a:t>
            </a:r>
            <a:r>
              <a:rPr lang="en-US" sz="2400" b="1" dirty="0"/>
              <a:t>frontier</a:t>
            </a:r>
            <a:r>
              <a:rPr lang="en-US" sz="2400" dirty="0"/>
              <a:t>.</a:t>
            </a:r>
          </a:p>
          <a:p>
            <a:pPr lvl="1"/>
            <a:r>
              <a:rPr lang="en-US" sz="2200" dirty="0"/>
              <a:t>We expand those states, searching for a path to the goal.</a:t>
            </a:r>
          </a:p>
          <a:p>
            <a:pPr lvl="1"/>
            <a:r>
              <a:rPr lang="en-US" sz="2200" dirty="0"/>
              <a:t>In uninformed search, Arad is just as worthy of exploration as </a:t>
            </a:r>
            <a:r>
              <a:rPr lang="en-US" sz="2200" dirty="0" err="1"/>
              <a:t>Rimmicu</a:t>
            </a:r>
            <a:r>
              <a:rPr lang="en-US" sz="2200" dirty="0"/>
              <a:t> </a:t>
            </a:r>
            <a:r>
              <a:rPr lang="en-US" sz="2200" dirty="0" err="1"/>
              <a:t>Vilcea</a:t>
            </a:r>
            <a:r>
              <a:rPr lang="en-US" sz="2200" dirty="0"/>
              <a:t>.</a:t>
            </a:r>
          </a:p>
          <a:p>
            <a:pPr lvl="2"/>
            <a:r>
              <a:rPr lang="en-US" sz="2100" dirty="0"/>
              <a:t>Its selection is based only on *when* it was added to the frontier.</a:t>
            </a:r>
          </a:p>
          <a:p>
            <a:pPr lvl="3"/>
            <a:r>
              <a:rPr lang="en-US" sz="2100" dirty="0"/>
              <a:t>Though probably the wrong direction!</a:t>
            </a:r>
          </a:p>
          <a:p>
            <a:pPr lvl="1"/>
            <a:endParaRPr lang="en-US" sz="2200" dirty="0"/>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5" name="Picture 4">
            <a:extLst>
              <a:ext uri="{FF2B5EF4-FFF2-40B4-BE49-F238E27FC236}">
                <a16:creationId xmlns:a16="http://schemas.microsoft.com/office/drawing/2014/main" id="{B9DF8595-6EA7-8942-8079-BC2E3D769420}"/>
              </a:ext>
            </a:extLst>
          </p:cNvPr>
          <p:cNvPicPr>
            <a:picLocks noChangeAspect="1"/>
          </p:cNvPicPr>
          <p:nvPr/>
        </p:nvPicPr>
        <p:blipFill>
          <a:blip r:embed="rId3"/>
          <a:stretch>
            <a:fillRect/>
          </a:stretch>
        </p:blipFill>
        <p:spPr>
          <a:xfrm>
            <a:off x="4399006" y="1764250"/>
            <a:ext cx="7549979" cy="4557019"/>
          </a:xfrm>
          <a:prstGeom prst="rect">
            <a:avLst/>
          </a:prstGeom>
        </p:spPr>
      </p:pic>
      <p:sp>
        <p:nvSpPr>
          <p:cNvPr id="6" name="Oval 5">
            <a:extLst>
              <a:ext uri="{FF2B5EF4-FFF2-40B4-BE49-F238E27FC236}">
                <a16:creationId xmlns:a16="http://schemas.microsoft.com/office/drawing/2014/main" id="{157BA8B0-E2D5-AA44-9F5F-17E4764355E8}"/>
              </a:ext>
            </a:extLst>
          </p:cNvPr>
          <p:cNvSpPr/>
          <p:nvPr/>
        </p:nvSpPr>
        <p:spPr>
          <a:xfrm>
            <a:off x="6314303" y="3163330"/>
            <a:ext cx="864973" cy="642551"/>
          </a:xfrm>
          <a:prstGeom prst="ellipse">
            <a:avLst/>
          </a:prstGeom>
          <a:noFill/>
          <a:ln w="412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01162C86-AD2A-104C-B403-E9613DD1F111}"/>
              </a:ext>
            </a:extLst>
          </p:cNvPr>
          <p:cNvSpPr/>
          <p:nvPr/>
        </p:nvSpPr>
        <p:spPr>
          <a:xfrm>
            <a:off x="7797114" y="4427838"/>
            <a:ext cx="864973" cy="642551"/>
          </a:xfrm>
          <a:prstGeom prst="ellipse">
            <a:avLst/>
          </a:prstGeom>
          <a:noFill/>
          <a:ln w="412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E7D79B5-CBEE-604D-953D-83F0304A2B7B}"/>
              </a:ext>
            </a:extLst>
          </p:cNvPr>
          <p:cNvSpPr txBox="1"/>
          <p:nvPr/>
        </p:nvSpPr>
        <p:spPr>
          <a:xfrm>
            <a:off x="7906266" y="5069986"/>
            <a:ext cx="813486" cy="369332"/>
          </a:xfrm>
          <a:prstGeom prst="rect">
            <a:avLst/>
          </a:prstGeom>
          <a:noFill/>
        </p:spPr>
        <p:txBody>
          <a:bodyPr wrap="square" rtlCol="0">
            <a:spAutoFit/>
          </a:bodyPr>
          <a:lstStyle/>
          <a:p>
            <a:r>
              <a:rPr lang="en-US" dirty="0"/>
              <a:t>Goal</a:t>
            </a:r>
          </a:p>
        </p:txBody>
      </p:sp>
      <p:sp>
        <p:nvSpPr>
          <p:cNvPr id="9" name="TextBox 8">
            <a:extLst>
              <a:ext uri="{FF2B5EF4-FFF2-40B4-BE49-F238E27FC236}">
                <a16:creationId xmlns:a16="http://schemas.microsoft.com/office/drawing/2014/main" id="{BC5BE2C6-89D8-E14F-8E46-CE04B07A204B}"/>
              </a:ext>
            </a:extLst>
          </p:cNvPr>
          <p:cNvSpPr txBox="1"/>
          <p:nvPr/>
        </p:nvSpPr>
        <p:spPr>
          <a:xfrm>
            <a:off x="6532607" y="2793998"/>
            <a:ext cx="797031" cy="369332"/>
          </a:xfrm>
          <a:prstGeom prst="rect">
            <a:avLst/>
          </a:prstGeom>
          <a:noFill/>
        </p:spPr>
        <p:txBody>
          <a:bodyPr wrap="square" rtlCol="0">
            <a:spAutoFit/>
          </a:bodyPr>
          <a:lstStyle/>
          <a:p>
            <a:r>
              <a:rPr lang="en-US" dirty="0"/>
              <a:t>Start</a:t>
            </a:r>
          </a:p>
        </p:txBody>
      </p:sp>
      <p:sp>
        <p:nvSpPr>
          <p:cNvPr id="10" name="Oval 9">
            <a:extLst>
              <a:ext uri="{FF2B5EF4-FFF2-40B4-BE49-F238E27FC236}">
                <a16:creationId xmlns:a16="http://schemas.microsoft.com/office/drawing/2014/main" id="{F3A5F92A-81FE-BC45-8E0D-35AFA971130D}"/>
              </a:ext>
            </a:extLst>
          </p:cNvPr>
          <p:cNvSpPr/>
          <p:nvPr/>
        </p:nvSpPr>
        <p:spPr>
          <a:xfrm>
            <a:off x="6540842" y="3805881"/>
            <a:ext cx="1664044"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61AC15AA-0A64-B04A-847A-0A9828BE563B}"/>
              </a:ext>
            </a:extLst>
          </p:cNvPr>
          <p:cNvSpPr/>
          <p:nvPr/>
        </p:nvSpPr>
        <p:spPr>
          <a:xfrm>
            <a:off x="7488194" y="3200399"/>
            <a:ext cx="1664044"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4E67BC9-FA9E-4D49-8A00-2DEDE92D61F8}"/>
              </a:ext>
            </a:extLst>
          </p:cNvPr>
          <p:cNvSpPr/>
          <p:nvPr/>
        </p:nvSpPr>
        <p:spPr>
          <a:xfrm>
            <a:off x="5090984" y="1645506"/>
            <a:ext cx="1664044"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9E3F730B-7330-9B48-98F7-56D4B9D6A017}"/>
              </a:ext>
            </a:extLst>
          </p:cNvPr>
          <p:cNvSpPr/>
          <p:nvPr/>
        </p:nvSpPr>
        <p:spPr>
          <a:xfrm>
            <a:off x="4341341" y="2888713"/>
            <a:ext cx="1017373" cy="642551"/>
          </a:xfrm>
          <a:prstGeom prst="ellipse">
            <a:avLst/>
          </a:prstGeom>
          <a:noFill/>
          <a:ln w="412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4F1C7048-C5A2-5544-A3B8-37315AE6A3DD}"/>
              </a:ext>
            </a:extLst>
          </p:cNvPr>
          <p:cNvSpPr txBox="1"/>
          <p:nvPr/>
        </p:nvSpPr>
        <p:spPr>
          <a:xfrm>
            <a:off x="6779742" y="1802364"/>
            <a:ext cx="1175538" cy="369332"/>
          </a:xfrm>
          <a:prstGeom prst="rect">
            <a:avLst/>
          </a:prstGeom>
          <a:noFill/>
        </p:spPr>
        <p:txBody>
          <a:bodyPr wrap="square" rtlCol="0">
            <a:spAutoFit/>
          </a:bodyPr>
          <a:lstStyle/>
          <a:p>
            <a:r>
              <a:rPr lang="en-US" dirty="0"/>
              <a:t>Frontier</a:t>
            </a:r>
          </a:p>
        </p:txBody>
      </p:sp>
      <p:sp>
        <p:nvSpPr>
          <p:cNvPr id="15" name="TextBox 14">
            <a:extLst>
              <a:ext uri="{FF2B5EF4-FFF2-40B4-BE49-F238E27FC236}">
                <a16:creationId xmlns:a16="http://schemas.microsoft.com/office/drawing/2014/main" id="{F3A7A736-EAC7-0943-879A-3D8A42F0EF92}"/>
              </a:ext>
            </a:extLst>
          </p:cNvPr>
          <p:cNvSpPr txBox="1"/>
          <p:nvPr/>
        </p:nvSpPr>
        <p:spPr>
          <a:xfrm>
            <a:off x="9152238" y="3299939"/>
            <a:ext cx="1137168" cy="369332"/>
          </a:xfrm>
          <a:prstGeom prst="rect">
            <a:avLst/>
          </a:prstGeom>
          <a:noFill/>
        </p:spPr>
        <p:txBody>
          <a:bodyPr wrap="square" rtlCol="0">
            <a:spAutoFit/>
          </a:bodyPr>
          <a:lstStyle/>
          <a:p>
            <a:r>
              <a:rPr lang="en-US" dirty="0"/>
              <a:t>Frontier</a:t>
            </a:r>
          </a:p>
        </p:txBody>
      </p:sp>
      <p:sp>
        <p:nvSpPr>
          <p:cNvPr id="16" name="TextBox 15">
            <a:extLst>
              <a:ext uri="{FF2B5EF4-FFF2-40B4-BE49-F238E27FC236}">
                <a16:creationId xmlns:a16="http://schemas.microsoft.com/office/drawing/2014/main" id="{1514D820-F047-6549-8560-269C2189EC34}"/>
              </a:ext>
            </a:extLst>
          </p:cNvPr>
          <p:cNvSpPr txBox="1"/>
          <p:nvPr/>
        </p:nvSpPr>
        <p:spPr>
          <a:xfrm>
            <a:off x="4948883" y="3465342"/>
            <a:ext cx="1134758" cy="369332"/>
          </a:xfrm>
          <a:prstGeom prst="rect">
            <a:avLst/>
          </a:prstGeom>
          <a:noFill/>
        </p:spPr>
        <p:txBody>
          <a:bodyPr wrap="square" rtlCol="0">
            <a:spAutoFit/>
          </a:bodyPr>
          <a:lstStyle/>
          <a:p>
            <a:r>
              <a:rPr lang="en-US" dirty="0"/>
              <a:t>Frontier</a:t>
            </a:r>
          </a:p>
        </p:txBody>
      </p:sp>
      <p:sp>
        <p:nvSpPr>
          <p:cNvPr id="17" name="TextBox 16">
            <a:extLst>
              <a:ext uri="{FF2B5EF4-FFF2-40B4-BE49-F238E27FC236}">
                <a16:creationId xmlns:a16="http://schemas.microsoft.com/office/drawing/2014/main" id="{64B9FA22-AF63-8347-813C-1A74FB727937}"/>
              </a:ext>
            </a:extLst>
          </p:cNvPr>
          <p:cNvSpPr txBox="1"/>
          <p:nvPr/>
        </p:nvSpPr>
        <p:spPr>
          <a:xfrm>
            <a:off x="6470822" y="4484951"/>
            <a:ext cx="1152386" cy="369332"/>
          </a:xfrm>
          <a:prstGeom prst="rect">
            <a:avLst/>
          </a:prstGeom>
          <a:noFill/>
        </p:spPr>
        <p:txBody>
          <a:bodyPr wrap="square" rtlCol="0">
            <a:spAutoFit/>
          </a:bodyPr>
          <a:lstStyle/>
          <a:p>
            <a:r>
              <a:rPr lang="en-US" dirty="0"/>
              <a:t>Frontier</a:t>
            </a:r>
          </a:p>
        </p:txBody>
      </p:sp>
    </p:spTree>
    <p:extLst>
      <p:ext uri="{BB962C8B-B14F-4D97-AF65-F5344CB8AC3E}">
        <p14:creationId xmlns:p14="http://schemas.microsoft.com/office/powerpoint/2010/main" val="3723119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dissolve">
                                      <p:cBhvr>
                                        <p:cTn id="20" dur="500"/>
                                        <p:tgtEl>
                                          <p:spTgt spid="7"/>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dissolv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dissolve">
                                      <p:cBhvr>
                                        <p:cTn id="28" dur="500"/>
                                        <p:tgtEl>
                                          <p:spTgt spid="3">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dissolve">
                                      <p:cBhvr>
                                        <p:cTn id="33" dur="500"/>
                                        <p:tgtEl>
                                          <p:spTgt spid="3">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dissolve">
                                      <p:cBhvr>
                                        <p:cTn id="38" dur="500"/>
                                        <p:tgtEl>
                                          <p:spTgt spid="11"/>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dissolve">
                                      <p:cBhvr>
                                        <p:cTn id="41" dur="500"/>
                                        <p:tgtEl>
                                          <p:spTgt spid="10"/>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dissolve">
                                      <p:cBhvr>
                                        <p:cTn id="44" dur="500"/>
                                        <p:tgtEl>
                                          <p:spTgt spid="12"/>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dissolve">
                                      <p:cBhvr>
                                        <p:cTn id="47" dur="500"/>
                                        <p:tgtEl>
                                          <p:spTgt spid="13"/>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dissolve">
                                      <p:cBhvr>
                                        <p:cTn id="50" dur="500"/>
                                        <p:tgtEl>
                                          <p:spTgt spid="15"/>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dissolve">
                                      <p:cBhvr>
                                        <p:cTn id="53" dur="500"/>
                                        <p:tgtEl>
                                          <p:spTgt spid="14"/>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dissolve">
                                      <p:cBhvr>
                                        <p:cTn id="56" dur="500"/>
                                        <p:tgtEl>
                                          <p:spTgt spid="16"/>
                                        </p:tgtEl>
                                      </p:cBhvr>
                                    </p:animEffect>
                                  </p:childTnLst>
                                </p:cTn>
                              </p:par>
                              <p:par>
                                <p:cTn id="57" presetID="9" presetClass="entr" presetSubtype="0"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dissolve">
                                      <p:cBhvr>
                                        <p:cTn id="59" dur="500"/>
                                        <p:tgtEl>
                                          <p:spTgt spid="17"/>
                                        </p:tgtEl>
                                      </p:cBhvr>
                                    </p:animEffect>
                                  </p:childTnLst>
                                </p:cTn>
                              </p:par>
                            </p:childTnLst>
                          </p:cTn>
                        </p:par>
                      </p:childTnLst>
                    </p:cTn>
                  </p:par>
                  <p:par>
                    <p:cTn id="60" fill="hold">
                      <p:stCondLst>
                        <p:cond delay="indefinite"/>
                      </p:stCondLst>
                      <p:childTnLst>
                        <p:par>
                          <p:cTn id="61" fill="hold">
                            <p:stCondLst>
                              <p:cond delay="0"/>
                            </p:stCondLst>
                            <p:childTnLst>
                              <p:par>
                                <p:cTn id="62" presetID="9" presetClass="entr" presetSubtype="0" fill="hold" nodeType="clickEffect">
                                  <p:stCondLst>
                                    <p:cond delay="0"/>
                                  </p:stCondLst>
                                  <p:childTnLst>
                                    <p:set>
                                      <p:cBhvr>
                                        <p:cTn id="63" dur="1" fill="hold">
                                          <p:stCondLst>
                                            <p:cond delay="0"/>
                                          </p:stCondLst>
                                        </p:cTn>
                                        <p:tgtEl>
                                          <p:spTgt spid="3">
                                            <p:txEl>
                                              <p:pRg st="4" end="4"/>
                                            </p:txEl>
                                          </p:spTgt>
                                        </p:tgtEl>
                                        <p:attrNameLst>
                                          <p:attrName>style.visibility</p:attrName>
                                        </p:attrNameLst>
                                      </p:cBhvr>
                                      <p:to>
                                        <p:strVal val="visible"/>
                                      </p:to>
                                    </p:set>
                                    <p:animEffect transition="in" filter="dissolve">
                                      <p:cBhvr>
                                        <p:cTn id="64" dur="500"/>
                                        <p:tgtEl>
                                          <p:spTgt spid="3">
                                            <p:txEl>
                                              <p:pRg st="4" end="4"/>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3">
                                            <p:txEl>
                                              <p:pRg st="5" end="5"/>
                                            </p:txEl>
                                          </p:spTgt>
                                        </p:tgtEl>
                                        <p:attrNameLst>
                                          <p:attrName>style.visibility</p:attrName>
                                        </p:attrNameLst>
                                      </p:cBhvr>
                                      <p:to>
                                        <p:strVal val="visible"/>
                                      </p:to>
                                    </p:set>
                                    <p:animEffect transition="in" filter="dissolve">
                                      <p:cBhvr>
                                        <p:cTn id="69" dur="500"/>
                                        <p:tgtEl>
                                          <p:spTgt spid="3">
                                            <p:txEl>
                                              <p:pRg st="5" end="5"/>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9" presetClass="entr" presetSubtype="0" fill="hold" nodeType="clickEffect">
                                  <p:stCondLst>
                                    <p:cond delay="0"/>
                                  </p:stCondLst>
                                  <p:childTnLst>
                                    <p:set>
                                      <p:cBhvr>
                                        <p:cTn id="73" dur="1" fill="hold">
                                          <p:stCondLst>
                                            <p:cond delay="0"/>
                                          </p:stCondLst>
                                        </p:cTn>
                                        <p:tgtEl>
                                          <p:spTgt spid="3">
                                            <p:txEl>
                                              <p:pRg st="6" end="6"/>
                                            </p:txEl>
                                          </p:spTgt>
                                        </p:tgtEl>
                                        <p:attrNameLst>
                                          <p:attrName>style.visibility</p:attrName>
                                        </p:attrNameLst>
                                      </p:cBhvr>
                                      <p:to>
                                        <p:strVal val="visible"/>
                                      </p:to>
                                    </p:set>
                                    <p:animEffect transition="in" filter="dissolve">
                                      <p:cBhvr>
                                        <p:cTn id="7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P spid="10" grpId="0" animBg="1"/>
      <p:bldP spid="11" grpId="0" animBg="1"/>
      <p:bldP spid="12" grpId="0" animBg="1"/>
      <p:bldP spid="13" grpId="0" animBg="1"/>
      <p:bldP spid="14" grpId="0"/>
      <p:bldP spid="15" grpId="0"/>
      <p:bldP spid="16" grpId="0"/>
      <p:bldP spid="1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fontScale="92500" lnSpcReduction="2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Frontier: M,O,I,E,A,G</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h(M,G)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h(O,G) = 4</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h(I,G) = 3</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h(E,G) = 4</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 </a:t>
            </a:r>
            <a:r>
              <a:rPr lang="en-US" sz="2600" b="1" dirty="0">
                <a:solidFill>
                  <a:schemeClr val="accent4"/>
                </a:solidFill>
                <a:latin typeface="Consolas" panose="020B0609020204030204" pitchFamily="49" charset="0"/>
                <a:cs typeface="Consolas" panose="020B0609020204030204" pitchFamily="49" charset="0"/>
              </a:rPr>
              <a:t>h(A,G) = 2</a:t>
            </a:r>
          </a:p>
          <a:p>
            <a:pPr marL="0" indent="0">
              <a:spcBef>
                <a:spcPts val="0"/>
              </a:spcBef>
              <a:buNone/>
            </a:pPr>
            <a:r>
              <a:rPr lang="en-US" sz="2600" b="1" dirty="0">
                <a:solidFill>
                  <a:schemeClr val="accent4"/>
                </a:solidFill>
                <a:latin typeface="Consolas" panose="020B0609020204030204" pitchFamily="49" charset="0"/>
                <a:cs typeface="Consolas" panose="020B0609020204030204" pitchFamily="49" charset="0"/>
              </a:rPr>
              <a:t> h(G,G) = 0</a:t>
            </a:r>
          </a:p>
          <a:p>
            <a:pPr marL="0" indent="0">
              <a:spcBef>
                <a:spcPts val="0"/>
              </a:spcBef>
              <a:buNone/>
            </a:pPr>
            <a:endParaRPr lang="en-US" sz="2600" b="1" dirty="0">
              <a:solidFill>
                <a:schemeClr val="accent4"/>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Tree>
    <p:extLst>
      <p:ext uri="{BB962C8B-B14F-4D97-AF65-F5344CB8AC3E}">
        <p14:creationId xmlns:p14="http://schemas.microsoft.com/office/powerpoint/2010/main" val="18638294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3038892"/>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L,H,D,C,B,G</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Frontier: M,O,I,E,A</a:t>
            </a:r>
          </a:p>
          <a:p>
            <a:pPr marL="0" indent="0">
              <a:spcBef>
                <a:spcPts val="0"/>
              </a:spcBef>
              <a:buNone/>
            </a:pPr>
            <a:r>
              <a:rPr lang="en-US" sz="2600" b="1" dirty="0">
                <a:solidFill>
                  <a:srgbClr val="C00000"/>
                </a:solidFill>
                <a:latin typeface="Consolas" panose="020B0609020204030204" pitchFamily="49" charset="0"/>
                <a:cs typeface="Consolas" panose="020B0609020204030204" pitchFamily="49" charset="0"/>
              </a:rPr>
              <a:t>  </a:t>
            </a:r>
            <a:r>
              <a:rPr lang="en-US" sz="2600" b="1" dirty="0">
                <a:solidFill>
                  <a:schemeClr val="accent4"/>
                </a:solidFill>
                <a:latin typeface="Consolas" panose="020B0609020204030204" pitchFamily="49" charset="0"/>
                <a:cs typeface="Consolas" panose="020B0609020204030204" pitchFamily="49" charset="0"/>
              </a:rPr>
              <a:t>We Reached the Goal!</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Tree>
    <p:extLst>
      <p:ext uri="{BB962C8B-B14F-4D97-AF65-F5344CB8AC3E}">
        <p14:creationId xmlns:p14="http://schemas.microsoft.com/office/powerpoint/2010/main" val="37395166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Best-First Search – A familiar algorithm!</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p:txBody>
          <a:bodyPr>
            <a:normAutofit fontScale="85000" lnSpcReduction="20000"/>
          </a:bodyPr>
          <a:lstStyle/>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Let V be the set of visited nodes, empty.</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Let F be the frontier, initially containing only the initial state.</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Loop:</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If F is empty, return failure.</a:t>
            </a:r>
          </a:p>
          <a:p>
            <a:pPr marL="514350" indent="-514350">
              <a:spcBef>
                <a:spcPts val="0"/>
              </a:spcBef>
              <a:spcAft>
                <a:spcPts val="0"/>
              </a:spcAft>
              <a:buFont typeface="+mj-lt"/>
              <a:buAutoNum type="arabicPeriod"/>
            </a:pPr>
            <a:r>
              <a:rPr lang="en-US" sz="2600" b="1" dirty="0">
                <a:latin typeface="Consolas" panose="020B0609020204030204" pitchFamily="49" charset="0"/>
                <a:cs typeface="Consolas" panose="020B0609020204030204" pitchFamily="49" charset="0"/>
              </a:rPr>
              <a:t>  Choose a node n to remove from F.</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If n is a solution, return n.</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Add n to V.</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For every successor s of n not in V or F:</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Add s to F.</a:t>
            </a:r>
          </a:p>
          <a:p>
            <a:pPr marL="0" indent="0" algn="ctr">
              <a:spcBef>
                <a:spcPts val="0"/>
              </a:spcBef>
              <a:spcAft>
                <a:spcPts val="0"/>
              </a:spcAft>
              <a:buNone/>
            </a:pPr>
            <a:r>
              <a:rPr lang="en-US" sz="2600" b="1" dirty="0">
                <a:solidFill>
                  <a:srgbClr val="FF0000"/>
                </a:solidFill>
              </a:rPr>
              <a:t>Implement the frontier (F) as a min priority queue.</a:t>
            </a:r>
          </a:p>
          <a:p>
            <a:pPr marL="0" indent="0" algn="ctr">
              <a:spcBef>
                <a:spcPts val="0"/>
              </a:spcBef>
              <a:spcAft>
                <a:spcPts val="0"/>
              </a:spcAft>
              <a:buNone/>
            </a:pPr>
            <a:endParaRPr lang="en-US" sz="2600" b="1" dirty="0">
              <a:solidFill>
                <a:srgbClr val="FF0000"/>
              </a:solidFill>
            </a:endParaRPr>
          </a:p>
        </p:txBody>
      </p:sp>
      <p:sp>
        <p:nvSpPr>
          <p:cNvPr id="38" name="TextBox 37">
            <a:extLst>
              <a:ext uri="{FF2B5EF4-FFF2-40B4-BE49-F238E27FC236}">
                <a16:creationId xmlns:a16="http://schemas.microsoft.com/office/drawing/2014/main" id="{D7BCCF01-383E-B54A-A790-36646B0CF94A}"/>
              </a:ext>
            </a:extLst>
          </p:cNvPr>
          <p:cNvSpPr txBox="1"/>
          <p:nvPr/>
        </p:nvSpPr>
        <p:spPr>
          <a:xfrm>
            <a:off x="1246472" y="5958822"/>
            <a:ext cx="9129328" cy="369332"/>
          </a:xfrm>
          <a:prstGeom prst="rect">
            <a:avLst/>
          </a:prstGeom>
          <a:noFill/>
        </p:spPr>
        <p:txBody>
          <a:bodyPr wrap="square" rtlCol="0">
            <a:spAutoFit/>
          </a:bodyPr>
          <a:lstStyle/>
          <a:p>
            <a:r>
              <a:rPr lang="en-US" dirty="0"/>
              <a:t>In Greedy Search: the priority is simply the heuristic (estimated “distance” to goal). </a:t>
            </a:r>
          </a:p>
        </p:txBody>
      </p:sp>
    </p:spTree>
    <p:extLst>
      <p:ext uri="{BB962C8B-B14F-4D97-AF65-F5344CB8AC3E}">
        <p14:creationId xmlns:p14="http://schemas.microsoft.com/office/powerpoint/2010/main" val="655055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xEl>
                                              <p:pRg st="9" end="9"/>
                                            </p:txEl>
                                          </p:spTgt>
                                        </p:tgtEl>
                                        <p:attrNameLst>
                                          <p:attrName>style.visibility</p:attrName>
                                        </p:attrNameLst>
                                      </p:cBhvr>
                                      <p:to>
                                        <p:strVal val="visible"/>
                                      </p:to>
                                    </p:set>
                                    <p:animEffect transition="in" filter="fade">
                                      <p:cBhvr>
                                        <p:cTn id="7" dur="500"/>
                                        <p:tgtEl>
                                          <p:spTgt spid="39">
                                            <p:txEl>
                                              <p:pRg st="9" end="9"/>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dissolve">
                                      <p:cBhvr>
                                        <p:cTn id="1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Properties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799" y="2103120"/>
            <a:ext cx="5808018" cy="3849624"/>
          </a:xfrm>
        </p:spPr>
        <p:txBody>
          <a:bodyPr>
            <a:normAutofit fontScale="85000" lnSpcReduction="10000"/>
          </a:bodyPr>
          <a:lstStyle/>
          <a:p>
            <a:pPr marL="0" indent="0">
              <a:spcBef>
                <a:spcPts val="0"/>
              </a:spcBef>
              <a:spcAft>
                <a:spcPts val="0"/>
              </a:spcAft>
              <a:buNone/>
            </a:pPr>
            <a:r>
              <a:rPr lang="en-US" sz="2400" dirty="0"/>
              <a:t>Let’s say that we don’t keep track of visited states (i.e., we might repeat some steps). How will Greedy Search behave?</a:t>
            </a:r>
          </a:p>
          <a:p>
            <a:pPr marL="0" indent="0">
              <a:spcBef>
                <a:spcPts val="0"/>
              </a:spcBef>
              <a:spcAft>
                <a:spcPts val="0"/>
              </a:spcAft>
              <a:buNone/>
            </a:pPr>
            <a:endParaRPr lang="en-US" sz="2400" dirty="0"/>
          </a:p>
          <a:p>
            <a:pPr marL="0" indent="0">
              <a:spcBef>
                <a:spcPts val="0"/>
              </a:spcBef>
              <a:spcAft>
                <a:spcPts val="0"/>
              </a:spcAft>
              <a:buNone/>
            </a:pPr>
            <a:r>
              <a:rPr lang="en-US" sz="2400" dirty="0"/>
              <a:t>It might not find a solution!</a:t>
            </a:r>
          </a:p>
          <a:p>
            <a:pPr marL="0" indent="0">
              <a:spcBef>
                <a:spcPts val="0"/>
              </a:spcBef>
              <a:spcAft>
                <a:spcPts val="0"/>
              </a:spcAft>
              <a:buNone/>
            </a:pPr>
            <a:r>
              <a:rPr lang="en-US" sz="2400" dirty="0"/>
              <a:t>*Imagine “Iasi to </a:t>
            </a:r>
            <a:r>
              <a:rPr lang="en-US" sz="2400" dirty="0" err="1"/>
              <a:t>Fagras</a:t>
            </a:r>
            <a:r>
              <a:rPr lang="en-US" sz="2400" dirty="0"/>
              <a:t>”</a:t>
            </a:r>
          </a:p>
          <a:p>
            <a:pPr marL="0" indent="0">
              <a:spcBef>
                <a:spcPts val="0"/>
              </a:spcBef>
              <a:spcAft>
                <a:spcPts val="0"/>
              </a:spcAft>
              <a:buNone/>
            </a:pPr>
            <a:r>
              <a:rPr lang="en-US" sz="2400" dirty="0"/>
              <a:t>	Expands </a:t>
            </a:r>
            <a:r>
              <a:rPr lang="en-US" sz="2400" dirty="0" err="1"/>
              <a:t>Neamt</a:t>
            </a:r>
            <a:r>
              <a:rPr lang="en-US" sz="2400" dirty="0"/>
              <a:t> first (100 &lt; 150)</a:t>
            </a:r>
          </a:p>
          <a:p>
            <a:pPr marL="0" indent="0">
              <a:spcBef>
                <a:spcPts val="0"/>
              </a:spcBef>
              <a:spcAft>
                <a:spcPts val="0"/>
              </a:spcAft>
              <a:buNone/>
            </a:pPr>
            <a:r>
              <a:rPr lang="en-US" sz="2400" dirty="0"/>
              <a:t>	Then “re-expands” </a:t>
            </a:r>
            <a:r>
              <a:rPr lang="en-US" sz="2400" dirty="0" err="1"/>
              <a:t>Iaisi</a:t>
            </a:r>
            <a:r>
              <a:rPr lang="en-US" sz="2400" dirty="0"/>
              <a:t> (120 &lt; 150)</a:t>
            </a:r>
          </a:p>
          <a:p>
            <a:pPr marL="0" indent="0">
              <a:spcBef>
                <a:spcPts val="0"/>
              </a:spcBef>
              <a:spcAft>
                <a:spcPts val="0"/>
              </a:spcAft>
              <a:buNone/>
            </a:pPr>
            <a:r>
              <a:rPr lang="en-US" sz="2400" dirty="0"/>
              <a:t>	Then “re-expands” </a:t>
            </a:r>
            <a:r>
              <a:rPr lang="en-US" sz="2400" dirty="0" err="1"/>
              <a:t>Neamt</a:t>
            </a:r>
            <a:r>
              <a:rPr lang="en-US" sz="2400" dirty="0"/>
              <a:t> (100 &lt; 150)</a:t>
            </a:r>
          </a:p>
          <a:p>
            <a:pPr marL="0" indent="0">
              <a:spcBef>
                <a:spcPts val="0"/>
              </a:spcBef>
              <a:spcAft>
                <a:spcPts val="0"/>
              </a:spcAft>
              <a:buNone/>
            </a:pPr>
            <a:r>
              <a:rPr lang="en-US" sz="2400" dirty="0"/>
              <a:t>	Then re-expands </a:t>
            </a:r>
            <a:r>
              <a:rPr lang="en-US" sz="2400" dirty="0" err="1"/>
              <a:t>Iaisi</a:t>
            </a:r>
            <a:r>
              <a:rPr lang="en-US" sz="2400" dirty="0"/>
              <a:t> again… forever!</a:t>
            </a:r>
          </a:p>
          <a:p>
            <a:pPr marL="0" indent="0">
              <a:spcBef>
                <a:spcPts val="0"/>
              </a:spcBef>
              <a:spcAft>
                <a:spcPts val="0"/>
              </a:spcAft>
              <a:buNone/>
            </a:pPr>
            <a:endParaRPr lang="en-US" sz="2600" dirty="0"/>
          </a:p>
          <a:p>
            <a:pPr marL="0" indent="0">
              <a:spcBef>
                <a:spcPts val="0"/>
              </a:spcBef>
              <a:spcAft>
                <a:spcPts val="0"/>
              </a:spcAft>
              <a:buNone/>
            </a:pPr>
            <a:endParaRPr lang="en-US" sz="2600" dirty="0"/>
          </a:p>
        </p:txBody>
      </p:sp>
      <p:pic>
        <p:nvPicPr>
          <p:cNvPr id="8" name="Picture 7">
            <a:extLst>
              <a:ext uri="{FF2B5EF4-FFF2-40B4-BE49-F238E27FC236}">
                <a16:creationId xmlns:a16="http://schemas.microsoft.com/office/drawing/2014/main" id="{2CEE37A2-23D0-5341-AEBE-F6BE02C071EC}"/>
              </a:ext>
            </a:extLst>
          </p:cNvPr>
          <p:cNvPicPr>
            <a:picLocks noChangeAspect="1"/>
          </p:cNvPicPr>
          <p:nvPr/>
        </p:nvPicPr>
        <p:blipFill>
          <a:blip r:embed="rId3"/>
          <a:stretch>
            <a:fillRect/>
          </a:stretch>
        </p:blipFill>
        <p:spPr>
          <a:xfrm>
            <a:off x="6874817" y="1644198"/>
            <a:ext cx="5301049" cy="3199609"/>
          </a:xfrm>
          <a:prstGeom prst="rect">
            <a:avLst/>
          </a:prstGeom>
        </p:spPr>
      </p:pic>
      <p:cxnSp>
        <p:nvCxnSpPr>
          <p:cNvPr id="13" name="Straight Connector 12">
            <a:extLst>
              <a:ext uri="{FF2B5EF4-FFF2-40B4-BE49-F238E27FC236}">
                <a16:creationId xmlns:a16="http://schemas.microsoft.com/office/drawing/2014/main" id="{C82349EA-13C1-454A-9473-97FC017E5C47}"/>
              </a:ext>
            </a:extLst>
          </p:cNvPr>
          <p:cNvCxnSpPr>
            <a:cxnSpLocks/>
          </p:cNvCxnSpPr>
          <p:nvPr/>
        </p:nvCxnSpPr>
        <p:spPr>
          <a:xfrm flipH="1">
            <a:off x="9512984" y="2162045"/>
            <a:ext cx="833465" cy="626164"/>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BB13046-4DE6-F34C-8A5A-83294C6E37BB}"/>
              </a:ext>
            </a:extLst>
          </p:cNvPr>
          <p:cNvSpPr txBox="1"/>
          <p:nvPr/>
        </p:nvSpPr>
        <p:spPr>
          <a:xfrm>
            <a:off x="9540172" y="2101218"/>
            <a:ext cx="630194" cy="369332"/>
          </a:xfrm>
          <a:prstGeom prst="rect">
            <a:avLst/>
          </a:prstGeom>
          <a:noFill/>
        </p:spPr>
        <p:txBody>
          <a:bodyPr wrap="square" rtlCol="0">
            <a:spAutoFit/>
          </a:bodyPr>
          <a:lstStyle/>
          <a:p>
            <a:r>
              <a:rPr lang="en-US" dirty="0"/>
              <a:t>100</a:t>
            </a:r>
          </a:p>
        </p:txBody>
      </p:sp>
      <p:cxnSp>
        <p:nvCxnSpPr>
          <p:cNvPr id="17" name="Straight Connector 16">
            <a:extLst>
              <a:ext uri="{FF2B5EF4-FFF2-40B4-BE49-F238E27FC236}">
                <a16:creationId xmlns:a16="http://schemas.microsoft.com/office/drawing/2014/main" id="{759F4557-0CC9-A44A-A5CF-293DE542B462}"/>
              </a:ext>
            </a:extLst>
          </p:cNvPr>
          <p:cNvCxnSpPr>
            <a:cxnSpLocks/>
          </p:cNvCxnSpPr>
          <p:nvPr/>
        </p:nvCxnSpPr>
        <p:spPr>
          <a:xfrm flipH="1" flipV="1">
            <a:off x="9525341" y="2976040"/>
            <a:ext cx="1816233" cy="1123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88C4EEA-2BA9-D046-BDA0-6324C67EC2CA}"/>
              </a:ext>
            </a:extLst>
          </p:cNvPr>
          <p:cNvSpPr txBox="1"/>
          <p:nvPr/>
        </p:nvSpPr>
        <p:spPr>
          <a:xfrm>
            <a:off x="10179018" y="2950843"/>
            <a:ext cx="630194" cy="369332"/>
          </a:xfrm>
          <a:prstGeom prst="rect">
            <a:avLst/>
          </a:prstGeom>
          <a:noFill/>
        </p:spPr>
        <p:txBody>
          <a:bodyPr wrap="square" rtlCol="0">
            <a:spAutoFit/>
          </a:bodyPr>
          <a:lstStyle/>
          <a:p>
            <a:r>
              <a:rPr lang="en-US" dirty="0"/>
              <a:t>150</a:t>
            </a:r>
          </a:p>
        </p:txBody>
      </p:sp>
      <p:cxnSp>
        <p:nvCxnSpPr>
          <p:cNvPr id="20" name="Straight Connector 19">
            <a:extLst>
              <a:ext uri="{FF2B5EF4-FFF2-40B4-BE49-F238E27FC236}">
                <a16:creationId xmlns:a16="http://schemas.microsoft.com/office/drawing/2014/main" id="{B68FB770-D59A-B349-A2A4-D441E354AED2}"/>
              </a:ext>
            </a:extLst>
          </p:cNvPr>
          <p:cNvCxnSpPr>
            <a:cxnSpLocks/>
          </p:cNvCxnSpPr>
          <p:nvPr/>
        </p:nvCxnSpPr>
        <p:spPr>
          <a:xfrm flipH="1">
            <a:off x="9640963" y="2511360"/>
            <a:ext cx="1366371" cy="324339"/>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EAC2097-52A7-664F-B066-22C106FA2E6C}"/>
              </a:ext>
            </a:extLst>
          </p:cNvPr>
          <p:cNvSpPr txBox="1"/>
          <p:nvPr/>
        </p:nvSpPr>
        <p:spPr>
          <a:xfrm>
            <a:off x="10087989" y="2304754"/>
            <a:ext cx="630194" cy="369332"/>
          </a:xfrm>
          <a:prstGeom prst="rect">
            <a:avLst/>
          </a:prstGeom>
          <a:noFill/>
        </p:spPr>
        <p:txBody>
          <a:bodyPr wrap="square" rtlCol="0">
            <a:spAutoFit/>
          </a:bodyPr>
          <a:lstStyle/>
          <a:p>
            <a:r>
              <a:rPr lang="en-US" dirty="0"/>
              <a:t>120</a:t>
            </a:r>
          </a:p>
        </p:txBody>
      </p:sp>
    </p:spTree>
    <p:extLst>
      <p:ext uri="{BB962C8B-B14F-4D97-AF65-F5344CB8AC3E}">
        <p14:creationId xmlns:p14="http://schemas.microsoft.com/office/powerpoint/2010/main" val="2418399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2" end="2"/>
                                            </p:txEl>
                                          </p:spTgt>
                                        </p:tgtEl>
                                        <p:attrNameLst>
                                          <p:attrName>style.visibility</p:attrName>
                                        </p:attrNameLst>
                                      </p:cBhvr>
                                      <p:to>
                                        <p:strVal val="visible"/>
                                      </p:to>
                                    </p:set>
                                    <p:animEffect transition="in" filter="dissolve">
                                      <p:cBhvr>
                                        <p:cTn id="7" dur="500"/>
                                        <p:tgtEl>
                                          <p:spTgt spid="39">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3" end="3"/>
                                            </p:txEl>
                                          </p:spTgt>
                                        </p:tgtEl>
                                        <p:attrNameLst>
                                          <p:attrName>style.visibility</p:attrName>
                                        </p:attrNameLst>
                                      </p:cBhvr>
                                      <p:to>
                                        <p:strVal val="visible"/>
                                      </p:to>
                                    </p:set>
                                    <p:animEffect transition="in" filter="dissolve">
                                      <p:cBhvr>
                                        <p:cTn id="12" dur="500"/>
                                        <p:tgtEl>
                                          <p:spTgt spid="39">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dissolve">
                                      <p:cBhvr>
                                        <p:cTn id="22" dur="500"/>
                                        <p:tgtEl>
                                          <p:spTgt spid="20"/>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dissolve">
                                      <p:cBhvr>
                                        <p:cTn id="25" dur="500"/>
                                        <p:tgtEl>
                                          <p:spTgt spid="22"/>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dissolve">
                                      <p:cBhvr>
                                        <p:cTn id="30" dur="500"/>
                                        <p:tgtEl>
                                          <p:spTgt spid="13"/>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dissolve">
                                      <p:cBhvr>
                                        <p:cTn id="33" dur="500"/>
                                        <p:tgtEl>
                                          <p:spTgt spid="11"/>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dissolve">
                                      <p:cBhvr>
                                        <p:cTn id="38" dur="500"/>
                                        <p:tgtEl>
                                          <p:spTgt spid="19"/>
                                        </p:tgtEl>
                                      </p:cBhvr>
                                    </p:animEffect>
                                  </p:childTnLst>
                                </p:cTn>
                              </p:par>
                              <p:par>
                                <p:cTn id="39" presetID="9" presetClass="entr" presetSubtype="0" fill="hold"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dissolve">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nodeType="clickEffect">
                                  <p:stCondLst>
                                    <p:cond delay="0"/>
                                  </p:stCondLst>
                                  <p:childTnLst>
                                    <p:set>
                                      <p:cBhvr>
                                        <p:cTn id="45" dur="1" fill="hold">
                                          <p:stCondLst>
                                            <p:cond delay="0"/>
                                          </p:stCondLst>
                                        </p:cTn>
                                        <p:tgtEl>
                                          <p:spTgt spid="39">
                                            <p:txEl>
                                              <p:pRg st="4" end="4"/>
                                            </p:txEl>
                                          </p:spTgt>
                                        </p:tgtEl>
                                        <p:attrNameLst>
                                          <p:attrName>style.visibility</p:attrName>
                                        </p:attrNameLst>
                                      </p:cBhvr>
                                      <p:to>
                                        <p:strVal val="visible"/>
                                      </p:to>
                                    </p:set>
                                    <p:animEffect transition="in" filter="dissolve">
                                      <p:cBhvr>
                                        <p:cTn id="46" dur="500"/>
                                        <p:tgtEl>
                                          <p:spTgt spid="39">
                                            <p:txEl>
                                              <p:pRg st="4" end="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nodeType="clickEffect">
                                  <p:stCondLst>
                                    <p:cond delay="0"/>
                                  </p:stCondLst>
                                  <p:childTnLst>
                                    <p:set>
                                      <p:cBhvr>
                                        <p:cTn id="50" dur="1" fill="hold">
                                          <p:stCondLst>
                                            <p:cond delay="0"/>
                                          </p:stCondLst>
                                        </p:cTn>
                                        <p:tgtEl>
                                          <p:spTgt spid="39">
                                            <p:txEl>
                                              <p:pRg st="5" end="5"/>
                                            </p:txEl>
                                          </p:spTgt>
                                        </p:tgtEl>
                                        <p:attrNameLst>
                                          <p:attrName>style.visibility</p:attrName>
                                        </p:attrNameLst>
                                      </p:cBhvr>
                                      <p:to>
                                        <p:strVal val="visible"/>
                                      </p:to>
                                    </p:set>
                                    <p:animEffect transition="in" filter="dissolve">
                                      <p:cBhvr>
                                        <p:cTn id="51" dur="500"/>
                                        <p:tgtEl>
                                          <p:spTgt spid="39">
                                            <p:txEl>
                                              <p:pRg st="5" end="5"/>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9" presetClass="entr" presetSubtype="0" fill="hold" nodeType="clickEffect">
                                  <p:stCondLst>
                                    <p:cond delay="0"/>
                                  </p:stCondLst>
                                  <p:childTnLst>
                                    <p:set>
                                      <p:cBhvr>
                                        <p:cTn id="55" dur="1" fill="hold">
                                          <p:stCondLst>
                                            <p:cond delay="0"/>
                                          </p:stCondLst>
                                        </p:cTn>
                                        <p:tgtEl>
                                          <p:spTgt spid="39">
                                            <p:txEl>
                                              <p:pRg st="6" end="6"/>
                                            </p:txEl>
                                          </p:spTgt>
                                        </p:tgtEl>
                                        <p:attrNameLst>
                                          <p:attrName>style.visibility</p:attrName>
                                        </p:attrNameLst>
                                      </p:cBhvr>
                                      <p:to>
                                        <p:strVal val="visible"/>
                                      </p:to>
                                    </p:set>
                                    <p:animEffect transition="in" filter="dissolve">
                                      <p:cBhvr>
                                        <p:cTn id="56" dur="500"/>
                                        <p:tgtEl>
                                          <p:spTgt spid="39">
                                            <p:txEl>
                                              <p:pRg st="6" end="6"/>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nodeType="clickEffect">
                                  <p:stCondLst>
                                    <p:cond delay="0"/>
                                  </p:stCondLst>
                                  <p:childTnLst>
                                    <p:set>
                                      <p:cBhvr>
                                        <p:cTn id="60" dur="1" fill="hold">
                                          <p:stCondLst>
                                            <p:cond delay="0"/>
                                          </p:stCondLst>
                                        </p:cTn>
                                        <p:tgtEl>
                                          <p:spTgt spid="39">
                                            <p:txEl>
                                              <p:pRg st="7" end="7"/>
                                            </p:txEl>
                                          </p:spTgt>
                                        </p:tgtEl>
                                        <p:attrNameLst>
                                          <p:attrName>style.visibility</p:attrName>
                                        </p:attrNameLst>
                                      </p:cBhvr>
                                      <p:to>
                                        <p:strVal val="visible"/>
                                      </p:to>
                                    </p:set>
                                    <p:animEffect transition="in" filter="dissolve">
                                      <p:cBhvr>
                                        <p:cTn id="61" dur="500"/>
                                        <p:tgtEl>
                                          <p:spTgt spid="3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9" grpId="0"/>
      <p:bldP spid="2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Properties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498388" y="2041379"/>
            <a:ext cx="4020640" cy="3849624"/>
          </a:xfrm>
        </p:spPr>
        <p:txBody>
          <a:bodyPr>
            <a:normAutofit fontScale="92500" lnSpcReduction="10000"/>
          </a:bodyPr>
          <a:lstStyle/>
          <a:p>
            <a:pPr marL="0" indent="0">
              <a:spcBef>
                <a:spcPts val="0"/>
              </a:spcBef>
              <a:spcAft>
                <a:spcPts val="0"/>
              </a:spcAft>
              <a:buNone/>
            </a:pPr>
            <a:r>
              <a:rPr lang="en-US" sz="2600" dirty="0"/>
              <a:t>Is it optimal?</a:t>
            </a:r>
          </a:p>
          <a:p>
            <a:pPr marL="0" indent="0">
              <a:spcBef>
                <a:spcPts val="0"/>
              </a:spcBef>
              <a:spcAft>
                <a:spcPts val="0"/>
              </a:spcAft>
              <a:buNone/>
            </a:pPr>
            <a:r>
              <a:rPr lang="en-US" sz="2600" dirty="0"/>
              <a:t>--Imagine we are in Sibiu</a:t>
            </a:r>
          </a:p>
          <a:p>
            <a:pPr marL="0" indent="0">
              <a:spcBef>
                <a:spcPts val="0"/>
              </a:spcBef>
              <a:spcAft>
                <a:spcPts val="0"/>
              </a:spcAft>
              <a:buNone/>
            </a:pPr>
            <a:r>
              <a:rPr lang="en-US" sz="2600" dirty="0"/>
              <a:t>--Goal: Bucharest</a:t>
            </a:r>
          </a:p>
          <a:p>
            <a:pPr marL="0" indent="0">
              <a:spcBef>
                <a:spcPts val="0"/>
              </a:spcBef>
              <a:spcAft>
                <a:spcPts val="0"/>
              </a:spcAft>
              <a:buNone/>
            </a:pPr>
            <a:r>
              <a:rPr lang="en-US" sz="2600" dirty="0"/>
              <a:t>--Deciding between </a:t>
            </a:r>
            <a:r>
              <a:rPr lang="en-US" sz="2600" dirty="0" err="1"/>
              <a:t>Fagaras</a:t>
            </a:r>
            <a:r>
              <a:rPr lang="en-US" sz="2600" dirty="0"/>
              <a:t> and </a:t>
            </a:r>
            <a:r>
              <a:rPr lang="en-US" sz="2600" dirty="0" err="1"/>
              <a:t>Rimnicu</a:t>
            </a:r>
            <a:r>
              <a:rPr lang="en-US" sz="2600" dirty="0"/>
              <a:t> </a:t>
            </a:r>
            <a:r>
              <a:rPr lang="en-US" sz="2600" dirty="0" err="1"/>
              <a:t>Vilcea</a:t>
            </a:r>
            <a:endParaRPr lang="en-US" sz="2600" dirty="0"/>
          </a:p>
          <a:p>
            <a:pPr marL="0" indent="0">
              <a:spcBef>
                <a:spcPts val="0"/>
              </a:spcBef>
              <a:spcAft>
                <a:spcPts val="0"/>
              </a:spcAft>
              <a:buNone/>
            </a:pPr>
            <a:r>
              <a:rPr lang="en-US" sz="2600" dirty="0"/>
              <a:t>---</a:t>
            </a:r>
            <a:r>
              <a:rPr lang="en-US" sz="2600" dirty="0" err="1"/>
              <a:t>Fagaras</a:t>
            </a:r>
            <a:r>
              <a:rPr lang="en-US" sz="2600" dirty="0"/>
              <a:t>: 176</a:t>
            </a:r>
          </a:p>
          <a:p>
            <a:pPr marL="0" indent="0">
              <a:spcBef>
                <a:spcPts val="0"/>
              </a:spcBef>
              <a:spcAft>
                <a:spcPts val="0"/>
              </a:spcAft>
              <a:buNone/>
            </a:pPr>
            <a:r>
              <a:rPr lang="en-US" sz="2600" dirty="0"/>
              <a:t>---</a:t>
            </a:r>
            <a:r>
              <a:rPr lang="en-US" sz="2600" dirty="0" err="1"/>
              <a:t>Rimnicu</a:t>
            </a:r>
            <a:r>
              <a:rPr lang="en-US" sz="2600" dirty="0"/>
              <a:t> </a:t>
            </a:r>
            <a:r>
              <a:rPr lang="en-US" sz="2600" dirty="0" err="1"/>
              <a:t>Vilcea</a:t>
            </a:r>
            <a:r>
              <a:rPr lang="en-US" sz="2600" dirty="0"/>
              <a:t>: 193</a:t>
            </a:r>
          </a:p>
          <a:p>
            <a:pPr marL="0" indent="0">
              <a:spcBef>
                <a:spcPts val="0"/>
              </a:spcBef>
              <a:spcAft>
                <a:spcPts val="0"/>
              </a:spcAft>
              <a:buNone/>
            </a:pPr>
            <a:r>
              <a:rPr lang="en-US" sz="2600" dirty="0"/>
              <a:t>--Chooses </a:t>
            </a:r>
            <a:r>
              <a:rPr lang="en-US" sz="2600" dirty="0" err="1"/>
              <a:t>Fagaras</a:t>
            </a:r>
            <a:r>
              <a:rPr lang="en-US" sz="2600" dirty="0"/>
              <a:t>!</a:t>
            </a:r>
          </a:p>
          <a:p>
            <a:pPr marL="0" indent="0">
              <a:spcBef>
                <a:spcPts val="0"/>
              </a:spcBef>
              <a:spcAft>
                <a:spcPts val="0"/>
              </a:spcAft>
              <a:buNone/>
            </a:pPr>
            <a:endParaRPr lang="en-US" sz="2600" dirty="0"/>
          </a:p>
          <a:p>
            <a:pPr marL="0" indent="0">
              <a:spcBef>
                <a:spcPts val="0"/>
              </a:spcBef>
              <a:spcAft>
                <a:spcPts val="0"/>
              </a:spcAft>
              <a:buNone/>
            </a:pPr>
            <a:endParaRPr lang="en-US" sz="2600" dirty="0"/>
          </a:p>
          <a:p>
            <a:pPr marL="0" indent="0">
              <a:spcBef>
                <a:spcPts val="0"/>
              </a:spcBef>
              <a:spcAft>
                <a:spcPts val="0"/>
              </a:spcAft>
              <a:buNone/>
            </a:pPr>
            <a:endParaRPr lang="en-US" sz="2600" dirty="0"/>
          </a:p>
        </p:txBody>
      </p:sp>
      <p:pic>
        <p:nvPicPr>
          <p:cNvPr id="8" name="Picture 7">
            <a:extLst>
              <a:ext uri="{FF2B5EF4-FFF2-40B4-BE49-F238E27FC236}">
                <a16:creationId xmlns:a16="http://schemas.microsoft.com/office/drawing/2014/main" id="{2CEE37A2-23D0-5341-AEBE-F6BE02C071EC}"/>
              </a:ext>
            </a:extLst>
          </p:cNvPr>
          <p:cNvPicPr>
            <a:picLocks noChangeAspect="1"/>
          </p:cNvPicPr>
          <p:nvPr/>
        </p:nvPicPr>
        <p:blipFill>
          <a:blip r:embed="rId3"/>
          <a:stretch>
            <a:fillRect/>
          </a:stretch>
        </p:blipFill>
        <p:spPr>
          <a:xfrm>
            <a:off x="4769708" y="1841805"/>
            <a:ext cx="7171380" cy="4328504"/>
          </a:xfrm>
          <a:prstGeom prst="rect">
            <a:avLst/>
          </a:prstGeom>
        </p:spPr>
      </p:pic>
      <p:sp>
        <p:nvSpPr>
          <p:cNvPr id="11" name="TextBox 10">
            <a:extLst>
              <a:ext uri="{FF2B5EF4-FFF2-40B4-BE49-F238E27FC236}">
                <a16:creationId xmlns:a16="http://schemas.microsoft.com/office/drawing/2014/main" id="{BBB13046-4DE6-F34C-8A5A-83294C6E37BB}"/>
              </a:ext>
            </a:extLst>
          </p:cNvPr>
          <p:cNvSpPr txBox="1"/>
          <p:nvPr/>
        </p:nvSpPr>
        <p:spPr>
          <a:xfrm>
            <a:off x="8806738" y="3898262"/>
            <a:ext cx="630194" cy="369332"/>
          </a:xfrm>
          <a:prstGeom prst="rect">
            <a:avLst/>
          </a:prstGeom>
          <a:noFill/>
        </p:spPr>
        <p:txBody>
          <a:bodyPr wrap="square" rtlCol="0">
            <a:spAutoFit/>
          </a:bodyPr>
          <a:lstStyle/>
          <a:p>
            <a:r>
              <a:rPr lang="en-US" dirty="0"/>
              <a:t>176</a:t>
            </a:r>
          </a:p>
        </p:txBody>
      </p:sp>
      <p:cxnSp>
        <p:nvCxnSpPr>
          <p:cNvPr id="18" name="Straight Connector 17">
            <a:extLst>
              <a:ext uri="{FF2B5EF4-FFF2-40B4-BE49-F238E27FC236}">
                <a16:creationId xmlns:a16="http://schemas.microsoft.com/office/drawing/2014/main" id="{0D27C3EA-876D-3E4E-9E42-2A210556B7C7}"/>
              </a:ext>
            </a:extLst>
          </p:cNvPr>
          <p:cNvCxnSpPr>
            <a:cxnSpLocks/>
          </p:cNvCxnSpPr>
          <p:nvPr/>
        </p:nvCxnSpPr>
        <p:spPr>
          <a:xfrm flipH="1" flipV="1">
            <a:off x="8272914" y="3652788"/>
            <a:ext cx="1164018" cy="1574624"/>
          </a:xfrm>
          <a:prstGeom prst="line">
            <a:avLst/>
          </a:prstGeom>
          <a:ln w="44450"/>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228F402-1FF4-8546-BEDA-019A317561F9}"/>
              </a:ext>
            </a:extLst>
          </p:cNvPr>
          <p:cNvCxnSpPr>
            <a:cxnSpLocks/>
          </p:cNvCxnSpPr>
          <p:nvPr/>
        </p:nvCxnSpPr>
        <p:spPr>
          <a:xfrm flipH="1" flipV="1">
            <a:off x="7382577" y="4228564"/>
            <a:ext cx="2054355" cy="998849"/>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5C4C2BD-FFD9-6B48-AB5E-FDCE1157CDF2}"/>
              </a:ext>
            </a:extLst>
          </p:cNvPr>
          <p:cNvSpPr txBox="1"/>
          <p:nvPr/>
        </p:nvSpPr>
        <p:spPr>
          <a:xfrm>
            <a:off x="7673611" y="4130710"/>
            <a:ext cx="630194" cy="369332"/>
          </a:xfrm>
          <a:prstGeom prst="rect">
            <a:avLst/>
          </a:prstGeom>
          <a:noFill/>
        </p:spPr>
        <p:txBody>
          <a:bodyPr wrap="square" rtlCol="0">
            <a:spAutoFit/>
          </a:bodyPr>
          <a:lstStyle/>
          <a:p>
            <a:r>
              <a:rPr lang="en-US" dirty="0"/>
              <a:t>193</a:t>
            </a:r>
          </a:p>
        </p:txBody>
      </p:sp>
      <p:sp>
        <p:nvSpPr>
          <p:cNvPr id="14" name="Oval 13">
            <a:extLst>
              <a:ext uri="{FF2B5EF4-FFF2-40B4-BE49-F238E27FC236}">
                <a16:creationId xmlns:a16="http://schemas.microsoft.com/office/drawing/2014/main" id="{892CECD0-91F4-9A4B-84A1-82E810117423}"/>
              </a:ext>
            </a:extLst>
          </p:cNvPr>
          <p:cNvSpPr/>
          <p:nvPr/>
        </p:nvSpPr>
        <p:spPr>
          <a:xfrm>
            <a:off x="6714955" y="3213405"/>
            <a:ext cx="593736" cy="481265"/>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3349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1" end="1"/>
                                            </p:txEl>
                                          </p:spTgt>
                                        </p:tgtEl>
                                        <p:attrNameLst>
                                          <p:attrName>style.visibility</p:attrName>
                                        </p:attrNameLst>
                                      </p:cBhvr>
                                      <p:to>
                                        <p:strVal val="visible"/>
                                      </p:to>
                                    </p:set>
                                    <p:animEffect transition="in" filter="dissolve">
                                      <p:cBhvr>
                                        <p:cTn id="7" dur="500"/>
                                        <p:tgtEl>
                                          <p:spTgt spid="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2" end="2"/>
                                            </p:txEl>
                                          </p:spTgt>
                                        </p:tgtEl>
                                        <p:attrNameLst>
                                          <p:attrName>style.visibility</p:attrName>
                                        </p:attrNameLst>
                                      </p:cBhvr>
                                      <p:to>
                                        <p:strVal val="visible"/>
                                      </p:to>
                                    </p:set>
                                    <p:animEffect transition="in" filter="dissolve">
                                      <p:cBhvr>
                                        <p:cTn id="17" dur="500"/>
                                        <p:tgtEl>
                                          <p:spTgt spid="3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3" end="3"/>
                                            </p:txEl>
                                          </p:spTgt>
                                        </p:tgtEl>
                                        <p:attrNameLst>
                                          <p:attrName>style.visibility</p:attrName>
                                        </p:attrNameLst>
                                      </p:cBhvr>
                                      <p:to>
                                        <p:strVal val="visible"/>
                                      </p:to>
                                    </p:set>
                                    <p:animEffect transition="in" filter="dissolve">
                                      <p:cBhvr>
                                        <p:cTn id="22" dur="500"/>
                                        <p:tgtEl>
                                          <p:spTgt spid="3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9">
                                            <p:txEl>
                                              <p:pRg st="4" end="4"/>
                                            </p:txEl>
                                          </p:spTgt>
                                        </p:tgtEl>
                                        <p:attrNameLst>
                                          <p:attrName>style.visibility</p:attrName>
                                        </p:attrNameLst>
                                      </p:cBhvr>
                                      <p:to>
                                        <p:strVal val="visible"/>
                                      </p:to>
                                    </p:set>
                                    <p:animEffect transition="in" filter="dissolve">
                                      <p:cBhvr>
                                        <p:cTn id="27" dur="500"/>
                                        <p:tgtEl>
                                          <p:spTgt spid="3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dissolve">
                                      <p:cBhvr>
                                        <p:cTn id="32" dur="500"/>
                                        <p:tgtEl>
                                          <p:spTgt spid="18"/>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dissolve">
                                      <p:cBhvr>
                                        <p:cTn id="35" dur="500"/>
                                        <p:tgtEl>
                                          <p:spTgt spid="11"/>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nodeType="clickEffect">
                                  <p:stCondLst>
                                    <p:cond delay="0"/>
                                  </p:stCondLst>
                                  <p:childTnLst>
                                    <p:set>
                                      <p:cBhvr>
                                        <p:cTn id="39" dur="1" fill="hold">
                                          <p:stCondLst>
                                            <p:cond delay="0"/>
                                          </p:stCondLst>
                                        </p:cTn>
                                        <p:tgtEl>
                                          <p:spTgt spid="39">
                                            <p:txEl>
                                              <p:pRg st="5" end="5"/>
                                            </p:txEl>
                                          </p:spTgt>
                                        </p:tgtEl>
                                        <p:attrNameLst>
                                          <p:attrName>style.visibility</p:attrName>
                                        </p:attrNameLst>
                                      </p:cBhvr>
                                      <p:to>
                                        <p:strVal val="visible"/>
                                      </p:to>
                                    </p:set>
                                    <p:animEffect transition="in" filter="dissolve">
                                      <p:cBhvr>
                                        <p:cTn id="40" dur="500"/>
                                        <p:tgtEl>
                                          <p:spTgt spid="39">
                                            <p:txEl>
                                              <p:pRg st="5" end="5"/>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dissolve">
                                      <p:cBhvr>
                                        <p:cTn id="45" dur="500"/>
                                        <p:tgtEl>
                                          <p:spTgt spid="24"/>
                                        </p:tgtEl>
                                      </p:cBhvr>
                                    </p:animEffect>
                                  </p:childTnLst>
                                </p:cTn>
                              </p:par>
                              <p:par>
                                <p:cTn id="46" presetID="9" presetClass="entr" presetSubtype="0" fill="hold" nodeType="with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dissolve">
                                      <p:cBhvr>
                                        <p:cTn id="48" dur="500"/>
                                        <p:tgtEl>
                                          <p:spTgt spid="23"/>
                                        </p:tgtEl>
                                      </p:cBhvr>
                                    </p:animEffect>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nodeType="clickEffect">
                                  <p:stCondLst>
                                    <p:cond delay="0"/>
                                  </p:stCondLst>
                                  <p:childTnLst>
                                    <p:set>
                                      <p:cBhvr>
                                        <p:cTn id="52" dur="1" fill="hold">
                                          <p:stCondLst>
                                            <p:cond delay="0"/>
                                          </p:stCondLst>
                                        </p:cTn>
                                        <p:tgtEl>
                                          <p:spTgt spid="39">
                                            <p:txEl>
                                              <p:pRg st="6" end="6"/>
                                            </p:txEl>
                                          </p:spTgt>
                                        </p:tgtEl>
                                        <p:attrNameLst>
                                          <p:attrName>style.visibility</p:attrName>
                                        </p:attrNameLst>
                                      </p:cBhvr>
                                      <p:to>
                                        <p:strVal val="visible"/>
                                      </p:to>
                                    </p:set>
                                    <p:animEffect transition="in" filter="dissolve">
                                      <p:cBhvr>
                                        <p:cTn id="53"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4" grpId="0"/>
      <p:bldP spid="1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Properties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498387" y="2041379"/>
            <a:ext cx="4184823" cy="3849624"/>
          </a:xfrm>
        </p:spPr>
        <p:txBody>
          <a:bodyPr>
            <a:normAutofit fontScale="70000" lnSpcReduction="20000"/>
          </a:bodyPr>
          <a:lstStyle/>
          <a:p>
            <a:pPr marL="0" indent="0">
              <a:spcBef>
                <a:spcPts val="0"/>
              </a:spcBef>
              <a:spcAft>
                <a:spcPts val="0"/>
              </a:spcAft>
              <a:buNone/>
            </a:pPr>
            <a:r>
              <a:rPr lang="en-US" sz="2600" dirty="0"/>
              <a:t>Is it optimal?</a:t>
            </a:r>
          </a:p>
          <a:p>
            <a:pPr marL="0" indent="0">
              <a:spcBef>
                <a:spcPts val="0"/>
              </a:spcBef>
              <a:spcAft>
                <a:spcPts val="0"/>
              </a:spcAft>
              <a:buNone/>
            </a:pPr>
            <a:r>
              <a:rPr lang="en-US" sz="2600" dirty="0"/>
              <a:t>--But what is the truth:</a:t>
            </a:r>
          </a:p>
          <a:p>
            <a:pPr marL="0" indent="0">
              <a:spcBef>
                <a:spcPts val="0"/>
              </a:spcBef>
              <a:spcAft>
                <a:spcPts val="0"/>
              </a:spcAft>
              <a:buNone/>
            </a:pPr>
            <a:r>
              <a:rPr lang="en-US" sz="2600" dirty="0"/>
              <a:t>--Sibiu to </a:t>
            </a:r>
            <a:r>
              <a:rPr lang="en-US" sz="2600" dirty="0" err="1"/>
              <a:t>Fagaras</a:t>
            </a:r>
            <a:r>
              <a:rPr lang="en-US" sz="2600" dirty="0"/>
              <a:t> to Bucharest is 99 + 211 = 310</a:t>
            </a:r>
          </a:p>
          <a:p>
            <a:pPr marL="0" indent="0">
              <a:spcBef>
                <a:spcPts val="0"/>
              </a:spcBef>
              <a:spcAft>
                <a:spcPts val="0"/>
              </a:spcAft>
              <a:buNone/>
            </a:pPr>
            <a:endParaRPr lang="en-US" sz="2600" dirty="0"/>
          </a:p>
          <a:p>
            <a:pPr marL="0" indent="0">
              <a:spcBef>
                <a:spcPts val="0"/>
              </a:spcBef>
              <a:spcAft>
                <a:spcPts val="0"/>
              </a:spcAft>
              <a:buNone/>
            </a:pPr>
            <a:r>
              <a:rPr lang="en-US" sz="2600" dirty="0"/>
              <a:t>--Sibiu to </a:t>
            </a:r>
            <a:r>
              <a:rPr lang="en-US" sz="2600" dirty="0" err="1"/>
              <a:t>Rimnicu</a:t>
            </a:r>
            <a:r>
              <a:rPr lang="en-US" sz="2600" dirty="0"/>
              <a:t> </a:t>
            </a:r>
            <a:r>
              <a:rPr lang="en-US" sz="2600" dirty="0" err="1"/>
              <a:t>Vilcea</a:t>
            </a:r>
            <a:r>
              <a:rPr lang="en-US" sz="2600" dirty="0"/>
              <a:t> to Pitesti to Bucharest is 80 + 97 + 101 = 278.</a:t>
            </a:r>
          </a:p>
          <a:p>
            <a:pPr marL="0" indent="0">
              <a:spcBef>
                <a:spcPts val="0"/>
              </a:spcBef>
              <a:spcAft>
                <a:spcPts val="0"/>
              </a:spcAft>
              <a:buNone/>
            </a:pPr>
            <a:endParaRPr lang="en-US" sz="2600" dirty="0"/>
          </a:p>
          <a:p>
            <a:pPr marL="0" indent="0">
              <a:spcBef>
                <a:spcPts val="0"/>
              </a:spcBef>
              <a:spcAft>
                <a:spcPts val="0"/>
              </a:spcAft>
              <a:buNone/>
            </a:pPr>
            <a:r>
              <a:rPr lang="en-US" sz="2600" dirty="0"/>
              <a:t>The </a:t>
            </a:r>
            <a:r>
              <a:rPr lang="en-US" sz="2600" dirty="0" err="1"/>
              <a:t>Rimnicu</a:t>
            </a:r>
            <a:r>
              <a:rPr lang="en-US" sz="2600" dirty="0"/>
              <a:t> </a:t>
            </a:r>
            <a:r>
              <a:rPr lang="en-US" sz="2600" dirty="0" err="1"/>
              <a:t>Vilcea</a:t>
            </a:r>
            <a:r>
              <a:rPr lang="en-US" sz="2600" dirty="0"/>
              <a:t> path is better!</a:t>
            </a:r>
          </a:p>
          <a:p>
            <a:pPr marL="0" indent="0">
              <a:spcBef>
                <a:spcPts val="0"/>
              </a:spcBef>
              <a:spcAft>
                <a:spcPts val="0"/>
              </a:spcAft>
              <a:buNone/>
            </a:pPr>
            <a:endParaRPr lang="en-US" sz="2600" dirty="0"/>
          </a:p>
          <a:p>
            <a:pPr marL="0" indent="0">
              <a:spcBef>
                <a:spcPts val="0"/>
              </a:spcBef>
              <a:spcAft>
                <a:spcPts val="0"/>
              </a:spcAft>
              <a:buNone/>
            </a:pPr>
            <a:r>
              <a:rPr lang="en-US" sz="2600" dirty="0"/>
              <a:t>The takeaway: underestimating is fine, but you still want it as close to accurate as possible.</a:t>
            </a:r>
          </a:p>
          <a:p>
            <a:pPr marL="0" indent="0">
              <a:spcBef>
                <a:spcPts val="0"/>
              </a:spcBef>
              <a:spcAft>
                <a:spcPts val="0"/>
              </a:spcAft>
              <a:buNone/>
            </a:pPr>
            <a:endParaRPr lang="en-US" sz="2600" dirty="0"/>
          </a:p>
          <a:p>
            <a:pPr marL="0" indent="0">
              <a:spcBef>
                <a:spcPts val="0"/>
              </a:spcBef>
              <a:spcAft>
                <a:spcPts val="0"/>
              </a:spcAft>
              <a:buNone/>
            </a:pPr>
            <a:endParaRPr lang="en-US" sz="2600" dirty="0"/>
          </a:p>
        </p:txBody>
      </p:sp>
      <p:pic>
        <p:nvPicPr>
          <p:cNvPr id="8" name="Picture 7">
            <a:extLst>
              <a:ext uri="{FF2B5EF4-FFF2-40B4-BE49-F238E27FC236}">
                <a16:creationId xmlns:a16="http://schemas.microsoft.com/office/drawing/2014/main" id="{2CEE37A2-23D0-5341-AEBE-F6BE02C071EC}"/>
              </a:ext>
            </a:extLst>
          </p:cNvPr>
          <p:cNvPicPr>
            <a:picLocks noChangeAspect="1"/>
          </p:cNvPicPr>
          <p:nvPr/>
        </p:nvPicPr>
        <p:blipFill>
          <a:blip r:embed="rId3"/>
          <a:stretch>
            <a:fillRect/>
          </a:stretch>
        </p:blipFill>
        <p:spPr>
          <a:xfrm>
            <a:off x="4769708" y="1841805"/>
            <a:ext cx="7171380" cy="4328504"/>
          </a:xfrm>
          <a:prstGeom prst="rect">
            <a:avLst/>
          </a:prstGeom>
        </p:spPr>
      </p:pic>
    </p:spTree>
    <p:extLst>
      <p:ext uri="{BB962C8B-B14F-4D97-AF65-F5344CB8AC3E}">
        <p14:creationId xmlns:p14="http://schemas.microsoft.com/office/powerpoint/2010/main" val="3311558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2" end="2"/>
                                            </p:txEl>
                                          </p:spTgt>
                                        </p:tgtEl>
                                        <p:attrNameLst>
                                          <p:attrName>style.visibility</p:attrName>
                                        </p:attrNameLst>
                                      </p:cBhvr>
                                      <p:to>
                                        <p:strVal val="visible"/>
                                      </p:to>
                                    </p:set>
                                    <p:animEffect transition="in" filter="dissolve">
                                      <p:cBhvr>
                                        <p:cTn id="7" dur="500"/>
                                        <p:tgtEl>
                                          <p:spTgt spid="39">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4" end="4"/>
                                            </p:txEl>
                                          </p:spTgt>
                                        </p:tgtEl>
                                        <p:attrNameLst>
                                          <p:attrName>style.visibility</p:attrName>
                                        </p:attrNameLst>
                                      </p:cBhvr>
                                      <p:to>
                                        <p:strVal val="visible"/>
                                      </p:to>
                                    </p:set>
                                    <p:animEffect transition="in" filter="dissolve">
                                      <p:cBhvr>
                                        <p:cTn id="12" dur="500"/>
                                        <p:tgtEl>
                                          <p:spTgt spid="39">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6" end="6"/>
                                            </p:txEl>
                                          </p:spTgt>
                                        </p:tgtEl>
                                        <p:attrNameLst>
                                          <p:attrName>style.visibility</p:attrName>
                                        </p:attrNameLst>
                                      </p:cBhvr>
                                      <p:to>
                                        <p:strVal val="visible"/>
                                      </p:to>
                                    </p:set>
                                    <p:animEffect transition="in" filter="dissolve">
                                      <p:cBhvr>
                                        <p:cTn id="17" dur="500"/>
                                        <p:tgtEl>
                                          <p:spTgt spid="39">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8" end="8"/>
                                            </p:txEl>
                                          </p:spTgt>
                                        </p:tgtEl>
                                        <p:attrNameLst>
                                          <p:attrName>style.visibility</p:attrName>
                                        </p:attrNameLst>
                                      </p:cBhvr>
                                      <p:to>
                                        <p:strVal val="visible"/>
                                      </p:to>
                                    </p:set>
                                    <p:animEffect transition="in" filter="dissolve">
                                      <p:cBhvr>
                                        <p:cTn id="22" dur="500"/>
                                        <p:tgtEl>
                                          <p:spTgt spid="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Properties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a:bodyPr>
          <a:lstStyle/>
          <a:p>
            <a:pPr>
              <a:spcBef>
                <a:spcPts val="0"/>
              </a:spcBef>
            </a:pPr>
            <a:r>
              <a:rPr lang="en-US" sz="2600" dirty="0"/>
              <a:t>Greedy search is not guaranteed to be </a:t>
            </a:r>
            <a:r>
              <a:rPr lang="en-US" sz="2600" b="1" dirty="0"/>
              <a:t>optimal</a:t>
            </a:r>
            <a:r>
              <a:rPr lang="en-US" sz="2600" dirty="0"/>
              <a:t>.</a:t>
            </a:r>
          </a:p>
          <a:p>
            <a:pPr>
              <a:spcBef>
                <a:spcPts val="0"/>
              </a:spcBef>
            </a:pPr>
            <a:endParaRPr lang="en-US" sz="2600" dirty="0"/>
          </a:p>
          <a:p>
            <a:pPr>
              <a:spcBef>
                <a:spcPts val="0"/>
              </a:spcBef>
            </a:pPr>
            <a:r>
              <a:rPr lang="en-US" sz="2600" dirty="0"/>
              <a:t>Greedy search is </a:t>
            </a:r>
            <a:r>
              <a:rPr lang="en-US" sz="2600" b="1" dirty="0"/>
              <a:t>incomplete</a:t>
            </a:r>
            <a:r>
              <a:rPr lang="en-US" sz="2600" dirty="0"/>
              <a:t> if we re-visit nodes.</a:t>
            </a:r>
          </a:p>
          <a:p>
            <a:pPr>
              <a:spcBef>
                <a:spcPts val="0"/>
              </a:spcBef>
            </a:pPr>
            <a:endParaRPr lang="en-US" sz="2600" dirty="0"/>
          </a:p>
          <a:p>
            <a:pPr>
              <a:spcBef>
                <a:spcPts val="0"/>
              </a:spcBef>
            </a:pPr>
            <a:r>
              <a:rPr lang="en-US" sz="2600" dirty="0"/>
              <a:t>Assuming we don’t revisit…</a:t>
            </a:r>
          </a:p>
          <a:p>
            <a:pPr lvl="1">
              <a:spcBef>
                <a:spcPts val="0"/>
              </a:spcBef>
            </a:pPr>
            <a:r>
              <a:rPr lang="en-US" sz="2400" dirty="0"/>
              <a:t>Greedy search is </a:t>
            </a:r>
            <a:r>
              <a:rPr lang="en-US" sz="2400" b="1" dirty="0"/>
              <a:t>complete</a:t>
            </a:r>
            <a:r>
              <a:rPr lang="en-US" sz="2400" dirty="0"/>
              <a:t> for finite spaces.</a:t>
            </a:r>
          </a:p>
          <a:p>
            <a:pPr lvl="1">
              <a:spcBef>
                <a:spcPts val="0"/>
              </a:spcBef>
            </a:pPr>
            <a:r>
              <a:rPr lang="en-US" sz="2400" dirty="0"/>
              <a:t>Greedy search is </a:t>
            </a:r>
            <a:r>
              <a:rPr lang="en-US" sz="2400" b="1" dirty="0"/>
              <a:t>incomplete</a:t>
            </a:r>
            <a:r>
              <a:rPr lang="en-US" sz="2400" dirty="0"/>
              <a:t> for infinite spaces.</a:t>
            </a:r>
          </a:p>
          <a:p>
            <a:pPr marL="0" indent="0">
              <a:spcBef>
                <a:spcPts val="0"/>
              </a:spcBef>
              <a:spcAft>
                <a:spcPts val="0"/>
              </a:spcAft>
              <a:buNone/>
            </a:pPr>
            <a:endParaRPr lang="en-US" sz="2600" dirty="0"/>
          </a:p>
          <a:p>
            <a:pPr marL="0" indent="0">
              <a:spcBef>
                <a:spcPts val="0"/>
              </a:spcBef>
              <a:spcAft>
                <a:spcPts val="0"/>
              </a:spcAft>
              <a:buNone/>
            </a:pPr>
            <a:endParaRPr lang="en-US" sz="2600" dirty="0"/>
          </a:p>
        </p:txBody>
      </p:sp>
    </p:spTree>
    <p:extLst>
      <p:ext uri="{BB962C8B-B14F-4D97-AF65-F5344CB8AC3E}">
        <p14:creationId xmlns:p14="http://schemas.microsoft.com/office/powerpoint/2010/main" val="22261469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Complexity of Greedy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lnSpcReduction="10000"/>
          </a:bodyPr>
          <a:lstStyle/>
          <a:p>
            <a:pPr>
              <a:spcBef>
                <a:spcPts val="0"/>
              </a:spcBef>
            </a:pPr>
            <a:r>
              <a:rPr lang="en-US" sz="2600" dirty="0"/>
              <a:t>Using all of the terms we’ve seen before…</a:t>
            </a:r>
          </a:p>
          <a:p>
            <a:pPr lvl="1">
              <a:spcBef>
                <a:spcPts val="0"/>
              </a:spcBef>
            </a:pPr>
            <a:r>
              <a:rPr lang="en-US" sz="2200" dirty="0"/>
              <a:t>Each node has </a:t>
            </a:r>
            <a:r>
              <a:rPr lang="en-US" sz="2200" i="1" dirty="0"/>
              <a:t>b</a:t>
            </a:r>
            <a:r>
              <a:rPr lang="en-US" sz="2200" dirty="0"/>
              <a:t> successors (i.e., branching factor is </a:t>
            </a:r>
            <a:r>
              <a:rPr lang="en-US" sz="2200" i="1" dirty="0"/>
              <a:t>b</a:t>
            </a:r>
            <a:r>
              <a:rPr lang="en-US" sz="2200" dirty="0"/>
              <a:t>).</a:t>
            </a:r>
          </a:p>
          <a:p>
            <a:pPr lvl="1">
              <a:spcBef>
                <a:spcPts val="0"/>
              </a:spcBef>
            </a:pPr>
            <a:r>
              <a:rPr lang="en-US" sz="2200" dirty="0"/>
              <a:t>The shortest path to the solution is </a:t>
            </a:r>
            <a:r>
              <a:rPr lang="en-US" sz="2200" i="1" dirty="0"/>
              <a:t>d</a:t>
            </a:r>
          </a:p>
          <a:p>
            <a:pPr lvl="1">
              <a:spcBef>
                <a:spcPts val="0"/>
              </a:spcBef>
            </a:pPr>
            <a:r>
              <a:rPr lang="en-US" sz="2200" dirty="0"/>
              <a:t>The longest path in the space is </a:t>
            </a:r>
            <a:r>
              <a:rPr lang="en-US" sz="2200" i="1" dirty="0"/>
              <a:t>m</a:t>
            </a:r>
          </a:p>
          <a:p>
            <a:pPr lvl="1">
              <a:spcBef>
                <a:spcPts val="0"/>
              </a:spcBef>
            </a:pPr>
            <a:endParaRPr lang="en-US" sz="2200" dirty="0"/>
          </a:p>
          <a:p>
            <a:pPr>
              <a:spcBef>
                <a:spcPts val="0"/>
              </a:spcBef>
            </a:pPr>
            <a:r>
              <a:rPr lang="en-US" sz="2400" dirty="0"/>
              <a:t>Both the time and space complexity is O(</a:t>
            </a:r>
            <a:r>
              <a:rPr lang="en-US" sz="2400" dirty="0" err="1"/>
              <a:t>b</a:t>
            </a:r>
            <a:r>
              <a:rPr lang="en-US" sz="2400" baseline="30000" dirty="0" err="1"/>
              <a:t>m</a:t>
            </a:r>
            <a:r>
              <a:rPr lang="en-US" sz="2400" dirty="0"/>
              <a:t>)</a:t>
            </a:r>
          </a:p>
          <a:p>
            <a:pPr>
              <a:spcBef>
                <a:spcPts val="0"/>
              </a:spcBef>
            </a:pPr>
            <a:endParaRPr lang="en-US" sz="2400" dirty="0"/>
          </a:p>
          <a:p>
            <a:pPr>
              <a:spcBef>
                <a:spcPts val="0"/>
              </a:spcBef>
            </a:pPr>
            <a:r>
              <a:rPr lang="en-US" sz="2400" dirty="0"/>
              <a:t>That isn’t actually better than uninformed search!</a:t>
            </a:r>
          </a:p>
          <a:p>
            <a:pPr>
              <a:spcBef>
                <a:spcPts val="0"/>
              </a:spcBef>
            </a:pPr>
            <a:r>
              <a:rPr lang="en-US" sz="2400" dirty="0"/>
              <a:t>BUT – the heuristic usually lets us avoid the worse case most of the time!</a:t>
            </a:r>
          </a:p>
          <a:p>
            <a:pPr marL="0" indent="0">
              <a:spcBef>
                <a:spcPts val="0"/>
              </a:spcBef>
              <a:spcAft>
                <a:spcPts val="0"/>
              </a:spcAft>
              <a:buNone/>
            </a:pPr>
            <a:endParaRPr lang="en-US" sz="2600" dirty="0"/>
          </a:p>
          <a:p>
            <a:pPr marL="0" indent="0">
              <a:spcBef>
                <a:spcPts val="0"/>
              </a:spcBef>
              <a:spcAft>
                <a:spcPts val="0"/>
              </a:spcAft>
              <a:buNone/>
            </a:pPr>
            <a:endParaRPr lang="en-US" sz="2600" dirty="0"/>
          </a:p>
        </p:txBody>
      </p:sp>
    </p:spTree>
    <p:extLst>
      <p:ext uri="{BB962C8B-B14F-4D97-AF65-F5344CB8AC3E}">
        <p14:creationId xmlns:p14="http://schemas.microsoft.com/office/powerpoint/2010/main" val="421028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7" end="7"/>
                                            </p:txEl>
                                          </p:spTgt>
                                        </p:tgtEl>
                                        <p:attrNameLst>
                                          <p:attrName>style.visibility</p:attrName>
                                        </p:attrNameLst>
                                      </p:cBhvr>
                                      <p:to>
                                        <p:strVal val="visible"/>
                                      </p:to>
                                    </p:set>
                                    <p:animEffect transition="in" filter="dissolve">
                                      <p:cBhvr>
                                        <p:cTn id="7" dur="500"/>
                                        <p:tgtEl>
                                          <p:spTgt spid="39">
                                            <p:txEl>
                                              <p:pRg st="7" end="7"/>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8" end="8"/>
                                            </p:txEl>
                                          </p:spTgt>
                                        </p:tgtEl>
                                        <p:attrNameLst>
                                          <p:attrName>style.visibility</p:attrName>
                                        </p:attrNameLst>
                                      </p:cBhvr>
                                      <p:to>
                                        <p:strVal val="visible"/>
                                      </p:to>
                                    </p:set>
                                    <p:animEffect transition="in" filter="dissolve">
                                      <p:cBhvr>
                                        <p:cTn id="12" dur="500"/>
                                        <p:tgtEl>
                                          <p:spTgt spid="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a:bodyPr>
          <a:lstStyle/>
          <a:p>
            <a:pPr>
              <a:spcBef>
                <a:spcPts val="0"/>
              </a:spcBef>
            </a:pPr>
            <a:r>
              <a:rPr lang="en-US" sz="2600" dirty="0"/>
              <a:t>Another form of Best-First Search.</a:t>
            </a:r>
          </a:p>
          <a:p>
            <a:pPr>
              <a:spcBef>
                <a:spcPts val="0"/>
              </a:spcBef>
            </a:pPr>
            <a:endParaRPr lang="en-US" sz="2600" dirty="0"/>
          </a:p>
          <a:p>
            <a:pPr>
              <a:spcBef>
                <a:spcPts val="0"/>
              </a:spcBef>
            </a:pPr>
            <a:r>
              <a:rPr lang="en-US" sz="2600" dirty="0"/>
              <a:t>Like Greedy Search: Takes heuristic into account.</a:t>
            </a:r>
          </a:p>
          <a:p>
            <a:pPr>
              <a:spcBef>
                <a:spcPts val="0"/>
              </a:spcBef>
            </a:pPr>
            <a:endParaRPr lang="en-US" sz="2600" dirty="0"/>
          </a:p>
          <a:p>
            <a:pPr>
              <a:spcBef>
                <a:spcPts val="0"/>
              </a:spcBef>
            </a:pPr>
            <a:r>
              <a:rPr lang="en-US" sz="2600" dirty="0"/>
              <a:t>Key difference: Also takes “work done so far” into account.</a:t>
            </a:r>
          </a:p>
          <a:p>
            <a:pPr>
              <a:spcBef>
                <a:spcPts val="0"/>
              </a:spcBef>
            </a:pPr>
            <a:endParaRPr lang="en-US" sz="2600" dirty="0"/>
          </a:p>
          <a:p>
            <a:pPr>
              <a:spcBef>
                <a:spcPts val="0"/>
              </a:spcBef>
            </a:pPr>
            <a:r>
              <a:rPr lang="en-US" sz="2600" dirty="0"/>
              <a:t>In other words: considers both “how far we’ve come” and “how far we think we still have to go” when making expansion decisions.</a:t>
            </a:r>
          </a:p>
          <a:p>
            <a:pPr marL="0" indent="0">
              <a:spcBef>
                <a:spcPts val="0"/>
              </a:spcBef>
              <a:spcAft>
                <a:spcPts val="0"/>
              </a:spcAft>
              <a:buNone/>
            </a:pPr>
            <a:endParaRPr lang="en-US" sz="2600" dirty="0"/>
          </a:p>
        </p:txBody>
      </p:sp>
    </p:spTree>
    <p:extLst>
      <p:ext uri="{BB962C8B-B14F-4D97-AF65-F5344CB8AC3E}">
        <p14:creationId xmlns:p14="http://schemas.microsoft.com/office/powerpoint/2010/main" val="835944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6" end="6"/>
                                            </p:txEl>
                                          </p:spTgt>
                                        </p:tgtEl>
                                        <p:attrNameLst>
                                          <p:attrName>style.visibility</p:attrName>
                                        </p:attrNameLst>
                                      </p:cBhvr>
                                      <p:to>
                                        <p:strVal val="visible"/>
                                      </p:to>
                                    </p:set>
                                    <p:animEffect transition="in" filter="dissolve">
                                      <p:cBhvr>
                                        <p:cTn id="7"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Quick Notational Conventions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85000" lnSpcReduction="20000"/>
          </a:bodyPr>
          <a:lstStyle/>
          <a:p>
            <a:pPr>
              <a:spcBef>
                <a:spcPts val="0"/>
              </a:spcBef>
            </a:pPr>
            <a:r>
              <a:rPr lang="en-US" sz="2600" i="1" dirty="0"/>
              <a:t>h(n) </a:t>
            </a:r>
            <a:r>
              <a:rPr lang="en-US" sz="2600" dirty="0"/>
              <a:t>– The (estimated) cost from n to the goal. (the heuristic).</a:t>
            </a:r>
          </a:p>
          <a:p>
            <a:pPr>
              <a:spcBef>
                <a:spcPts val="0"/>
              </a:spcBef>
            </a:pPr>
            <a:endParaRPr lang="en-US" sz="2600" dirty="0"/>
          </a:p>
          <a:p>
            <a:pPr>
              <a:spcBef>
                <a:spcPts val="0"/>
              </a:spcBef>
            </a:pPr>
            <a:r>
              <a:rPr lang="en-US" sz="2600" i="1" dirty="0"/>
              <a:t>g(n) </a:t>
            </a:r>
            <a:r>
              <a:rPr lang="en-US" sz="2600" dirty="0"/>
              <a:t>– the *actual* cost of reaching state n from the start.</a:t>
            </a:r>
          </a:p>
          <a:p>
            <a:pPr>
              <a:spcBef>
                <a:spcPts val="0"/>
              </a:spcBef>
            </a:pPr>
            <a:endParaRPr lang="en-US" sz="2600" dirty="0"/>
          </a:p>
          <a:p>
            <a:pPr>
              <a:spcBef>
                <a:spcPts val="0"/>
              </a:spcBef>
            </a:pPr>
            <a:r>
              <a:rPr lang="en-US" sz="2600" i="1" dirty="0"/>
              <a:t>f(n) </a:t>
            </a:r>
            <a:r>
              <a:rPr lang="en-US" sz="2600" dirty="0"/>
              <a:t>– The </a:t>
            </a:r>
            <a:r>
              <a:rPr lang="en-US" sz="2600" b="1" dirty="0"/>
              <a:t>evaluation function</a:t>
            </a:r>
            <a:r>
              <a:rPr lang="en-US" sz="2600" dirty="0"/>
              <a:t>, i.e., how ‘good’ state n is to expand.</a:t>
            </a:r>
          </a:p>
          <a:p>
            <a:pPr>
              <a:spcBef>
                <a:spcPts val="0"/>
              </a:spcBef>
            </a:pPr>
            <a:endParaRPr lang="en-US" sz="2600" dirty="0"/>
          </a:p>
          <a:p>
            <a:pPr>
              <a:spcBef>
                <a:spcPts val="0"/>
              </a:spcBef>
            </a:pPr>
            <a:r>
              <a:rPr lang="en-US" sz="2600" dirty="0"/>
              <a:t>Using this notation, what was Greedy Search’s evaluation function?</a:t>
            </a:r>
          </a:p>
          <a:p>
            <a:pPr marL="0" indent="0" algn="ctr">
              <a:spcBef>
                <a:spcPts val="0"/>
              </a:spcBef>
              <a:buNone/>
            </a:pPr>
            <a:r>
              <a:rPr lang="en-US" sz="2600" dirty="0"/>
              <a:t> </a:t>
            </a:r>
            <a:r>
              <a:rPr lang="en-US" sz="2600" i="1" dirty="0"/>
              <a:t>f(n) = h(n)</a:t>
            </a:r>
          </a:p>
          <a:p>
            <a:pPr marL="0" indent="0" algn="ctr">
              <a:spcBef>
                <a:spcPts val="0"/>
              </a:spcBef>
              <a:buNone/>
            </a:pPr>
            <a:endParaRPr lang="en-US" sz="2600" i="1" dirty="0"/>
          </a:p>
          <a:p>
            <a:pPr>
              <a:spcBef>
                <a:spcPts val="0"/>
              </a:spcBef>
            </a:pPr>
            <a:r>
              <a:rPr lang="en-US" sz="2600" dirty="0"/>
              <a:t>Using this notation, what is A* Search’s evaluation function?</a:t>
            </a:r>
          </a:p>
          <a:p>
            <a:pPr marL="0" indent="0" algn="ctr">
              <a:spcBef>
                <a:spcPts val="0"/>
              </a:spcBef>
              <a:buNone/>
            </a:pPr>
            <a:r>
              <a:rPr lang="en-US" sz="2600" i="1" dirty="0"/>
              <a:t> f(n) = g(n) + h(n)</a:t>
            </a:r>
          </a:p>
        </p:txBody>
      </p:sp>
    </p:spTree>
    <p:extLst>
      <p:ext uri="{BB962C8B-B14F-4D97-AF65-F5344CB8AC3E}">
        <p14:creationId xmlns:p14="http://schemas.microsoft.com/office/powerpoint/2010/main" val="1824978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6" end="6"/>
                                            </p:txEl>
                                          </p:spTgt>
                                        </p:tgtEl>
                                        <p:attrNameLst>
                                          <p:attrName>style.visibility</p:attrName>
                                        </p:attrNameLst>
                                      </p:cBhvr>
                                      <p:to>
                                        <p:strVal val="visible"/>
                                      </p:to>
                                    </p:set>
                                    <p:animEffect transition="in" filter="dissolve">
                                      <p:cBhvr>
                                        <p:cTn id="7" dur="500"/>
                                        <p:tgtEl>
                                          <p:spTgt spid="39">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7" end="7"/>
                                            </p:txEl>
                                          </p:spTgt>
                                        </p:tgtEl>
                                        <p:attrNameLst>
                                          <p:attrName>style.visibility</p:attrName>
                                        </p:attrNameLst>
                                      </p:cBhvr>
                                      <p:to>
                                        <p:strVal val="visible"/>
                                      </p:to>
                                    </p:set>
                                    <p:animEffect transition="in" filter="dissolve">
                                      <p:cBhvr>
                                        <p:cTn id="12" dur="500"/>
                                        <p:tgtEl>
                                          <p:spTgt spid="39">
                                            <p:txEl>
                                              <p:pRg st="7" end="7"/>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9" end="9"/>
                                            </p:txEl>
                                          </p:spTgt>
                                        </p:tgtEl>
                                        <p:attrNameLst>
                                          <p:attrName>style.visibility</p:attrName>
                                        </p:attrNameLst>
                                      </p:cBhvr>
                                      <p:to>
                                        <p:strVal val="visible"/>
                                      </p:to>
                                    </p:set>
                                    <p:animEffect transition="in" filter="dissolve">
                                      <p:cBhvr>
                                        <p:cTn id="17" dur="500"/>
                                        <p:tgtEl>
                                          <p:spTgt spid="39">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10" end="10"/>
                                            </p:txEl>
                                          </p:spTgt>
                                        </p:tgtEl>
                                        <p:attrNameLst>
                                          <p:attrName>style.visibility</p:attrName>
                                        </p:attrNameLst>
                                      </p:cBhvr>
                                      <p:to>
                                        <p:strVal val="visible"/>
                                      </p:to>
                                    </p:set>
                                    <p:animEffect transition="in" filter="dissolve">
                                      <p:cBhvr>
                                        <p:cTn id="22"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of Uninformed Search – The General Algorithm.</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486032" y="2117948"/>
            <a:ext cx="10919253" cy="3849624"/>
          </a:xfrm>
        </p:spPr>
        <p:txBody>
          <a:bodyPr>
            <a:normAutofit fontScale="92500" lnSpcReduction="10000"/>
          </a:bodyPr>
          <a:lstStyle/>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Let V be the set of visited nodes, empty.</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Let F be the frontier, initially containing only the initial state.</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Loop:</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If F is empty, return failure.</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a:t>
            </a:r>
            <a:r>
              <a:rPr lang="en-US" sz="2400" b="1" dirty="0">
                <a:latin typeface="Consolas" panose="020B0609020204030204" pitchFamily="49" charset="0"/>
                <a:cs typeface="Consolas" panose="020B0609020204030204" pitchFamily="49" charset="0"/>
              </a:rPr>
              <a:t>Choose a node n to remove from F.</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If n is a solution, return n.</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Add n to V.</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For every successor s of n not in V or F:</a:t>
            </a:r>
          </a:p>
          <a:p>
            <a:pPr marL="514350" indent="-514350">
              <a:spcBef>
                <a:spcPts val="0"/>
              </a:spcBef>
              <a:buFont typeface="+mj-lt"/>
              <a:buAutoNum type="arabicPeriod"/>
            </a:pPr>
            <a:r>
              <a:rPr lang="en-US" sz="2400" dirty="0">
                <a:latin typeface="Consolas" panose="020B0609020204030204" pitchFamily="49" charset="0"/>
                <a:cs typeface="Consolas" panose="020B0609020204030204" pitchFamily="49" charset="0"/>
              </a:rPr>
              <a:t>    Add s to F.</a:t>
            </a:r>
          </a:p>
          <a:p>
            <a:pPr marL="0" indent="0">
              <a:spcBef>
                <a:spcPts val="0"/>
              </a:spcBef>
              <a:buNone/>
            </a:pPr>
            <a:endParaRPr lang="en-US" sz="2400" dirty="0">
              <a:latin typeface="Consolas" panose="020B0609020204030204" pitchFamily="49" charset="0"/>
              <a:cs typeface="Consolas" panose="020B0609020204030204" pitchFamily="49" charset="0"/>
            </a:endParaRP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18" name="TextBox 17">
            <a:extLst>
              <a:ext uri="{FF2B5EF4-FFF2-40B4-BE49-F238E27FC236}">
                <a16:creationId xmlns:a16="http://schemas.microsoft.com/office/drawing/2014/main" id="{D0A33F5F-6350-C444-9117-626A664C8E31}"/>
              </a:ext>
            </a:extLst>
          </p:cNvPr>
          <p:cNvSpPr txBox="1"/>
          <p:nvPr/>
        </p:nvSpPr>
        <p:spPr>
          <a:xfrm>
            <a:off x="7241060" y="3892379"/>
            <a:ext cx="2804984" cy="923330"/>
          </a:xfrm>
          <a:prstGeom prst="rect">
            <a:avLst/>
          </a:prstGeom>
          <a:noFill/>
        </p:spPr>
        <p:txBody>
          <a:bodyPr wrap="square" rtlCol="0">
            <a:spAutoFit/>
          </a:bodyPr>
          <a:lstStyle/>
          <a:p>
            <a:r>
              <a:rPr lang="en-US" dirty="0"/>
              <a:t>Changing how we choose gets us different search strategies!</a:t>
            </a:r>
          </a:p>
        </p:txBody>
      </p:sp>
      <p:cxnSp>
        <p:nvCxnSpPr>
          <p:cNvPr id="20" name="Straight Arrow Connector 19">
            <a:extLst>
              <a:ext uri="{FF2B5EF4-FFF2-40B4-BE49-F238E27FC236}">
                <a16:creationId xmlns:a16="http://schemas.microsoft.com/office/drawing/2014/main" id="{77B9C2DC-ECA9-934B-9989-10176EC1C5C6}"/>
              </a:ext>
            </a:extLst>
          </p:cNvPr>
          <p:cNvCxnSpPr/>
          <p:nvPr/>
        </p:nvCxnSpPr>
        <p:spPr>
          <a:xfrm flipH="1">
            <a:off x="6474941" y="4226011"/>
            <a:ext cx="741405" cy="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4548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par>
                                <p:cTn id="8" presetID="9"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dissolve">
                                      <p:cBhvr>
                                        <p:cTn id="1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1666299"/>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L</a:t>
            </a:r>
          </a:p>
        </p:txBody>
      </p:sp>
    </p:spTree>
    <p:extLst>
      <p:ext uri="{BB962C8B-B14F-4D97-AF65-F5344CB8AC3E}">
        <p14:creationId xmlns:p14="http://schemas.microsoft.com/office/powerpoint/2010/main" val="26070404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H,M,O</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g(L,H)=1 </a:t>
            </a:r>
            <a:r>
              <a:rPr lang="en-US" sz="2600" b="1" dirty="0">
                <a:solidFill>
                  <a:srgbClr val="7030A0"/>
                </a:solidFill>
                <a:latin typeface="Consolas" panose="020B0609020204030204" pitchFamily="49" charset="0"/>
                <a:cs typeface="Consolas" panose="020B0609020204030204" pitchFamily="49" charset="0"/>
              </a:rPr>
              <a:t>h(H,G)=2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=3</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r>
              <a:rPr lang="en-US" sz="2600" b="1" dirty="0">
                <a:solidFill>
                  <a:srgbClr val="7030A0"/>
                </a:solidFill>
                <a:latin typeface="Consolas" panose="020B0609020204030204" pitchFamily="49" charset="0"/>
                <a:cs typeface="Consolas" panose="020B0609020204030204" pitchFamily="49" charset="0"/>
              </a:rPr>
              <a:t> </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cxnSp>
        <p:nvCxnSpPr>
          <p:cNvPr id="7" name="Straight Arrow Connector 6">
            <a:extLst>
              <a:ext uri="{FF2B5EF4-FFF2-40B4-BE49-F238E27FC236}">
                <a16:creationId xmlns:a16="http://schemas.microsoft.com/office/drawing/2014/main" id="{48D2B73A-5BF8-1440-BAE9-346CB3E5CFE2}"/>
              </a:ext>
            </a:extLst>
          </p:cNvPr>
          <p:cNvCxnSpPr/>
          <p:nvPr/>
        </p:nvCxnSpPr>
        <p:spPr>
          <a:xfrm flipV="1">
            <a:off x="3249827" y="3089189"/>
            <a:ext cx="0" cy="605481"/>
          </a:xfrm>
          <a:prstGeom prst="straightConnector1">
            <a:avLst/>
          </a:prstGeom>
          <a:ln w="4445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8E44E8B3-53A8-A84A-8DB8-82FF001019A8}"/>
              </a:ext>
            </a:extLst>
          </p:cNvPr>
          <p:cNvCxnSpPr>
            <a:cxnSpLocks/>
          </p:cNvCxnSpPr>
          <p:nvPr/>
        </p:nvCxnSpPr>
        <p:spPr>
          <a:xfrm flipH="1" flipV="1">
            <a:off x="1753733" y="3221729"/>
            <a:ext cx="1099750" cy="1"/>
          </a:xfrm>
          <a:prstGeom prst="straightConnector1">
            <a:avLst/>
          </a:prstGeom>
          <a:ln w="444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0F3691E-0932-A843-AC8B-543D9680AFC0}"/>
              </a:ext>
            </a:extLst>
          </p:cNvPr>
          <p:cNvCxnSpPr>
            <a:cxnSpLocks/>
          </p:cNvCxnSpPr>
          <p:nvPr/>
        </p:nvCxnSpPr>
        <p:spPr>
          <a:xfrm flipV="1">
            <a:off x="3249827" y="3796881"/>
            <a:ext cx="417915" cy="1"/>
          </a:xfrm>
          <a:prstGeom prst="straightConnector1">
            <a:avLst/>
          </a:prstGeom>
          <a:ln w="4445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A3E1EF55-78A2-2A47-A711-A84F456BE06E}"/>
              </a:ext>
            </a:extLst>
          </p:cNvPr>
          <p:cNvCxnSpPr>
            <a:cxnSpLocks/>
          </p:cNvCxnSpPr>
          <p:nvPr/>
        </p:nvCxnSpPr>
        <p:spPr>
          <a:xfrm flipH="1" flipV="1">
            <a:off x="1805066" y="2934789"/>
            <a:ext cx="2030883" cy="7289"/>
          </a:xfrm>
          <a:prstGeom prst="straightConnector1">
            <a:avLst/>
          </a:prstGeom>
          <a:ln w="444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B303E981-A469-C643-9E84-C12E951C7D1E}"/>
              </a:ext>
            </a:extLst>
          </p:cNvPr>
          <p:cNvCxnSpPr>
            <a:cxnSpLocks/>
          </p:cNvCxnSpPr>
          <p:nvPr/>
        </p:nvCxnSpPr>
        <p:spPr>
          <a:xfrm flipH="1" flipV="1">
            <a:off x="3823052" y="2922729"/>
            <a:ext cx="8432" cy="771941"/>
          </a:xfrm>
          <a:prstGeom prst="straightConnector1">
            <a:avLst/>
          </a:prstGeom>
          <a:ln w="44450">
            <a:solidFill>
              <a:srgbClr val="7030A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43F999F8-165C-CB4D-BADF-E2A8B3EB9377}"/>
              </a:ext>
            </a:extLst>
          </p:cNvPr>
          <p:cNvCxnSpPr>
            <a:cxnSpLocks/>
          </p:cNvCxnSpPr>
          <p:nvPr/>
        </p:nvCxnSpPr>
        <p:spPr>
          <a:xfrm>
            <a:off x="3154550" y="4047402"/>
            <a:ext cx="0" cy="352730"/>
          </a:xfrm>
          <a:prstGeom prst="straightConnector1">
            <a:avLst/>
          </a:prstGeom>
          <a:ln w="4445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839DF62B-DEC1-9E46-ABDD-5CFA3BE61071}"/>
              </a:ext>
            </a:extLst>
          </p:cNvPr>
          <p:cNvCxnSpPr>
            <a:cxnSpLocks/>
          </p:cNvCxnSpPr>
          <p:nvPr/>
        </p:nvCxnSpPr>
        <p:spPr>
          <a:xfrm flipH="1" flipV="1">
            <a:off x="1784489" y="4713329"/>
            <a:ext cx="1036597" cy="1"/>
          </a:xfrm>
          <a:prstGeom prst="straightConnector1">
            <a:avLst/>
          </a:prstGeom>
          <a:ln w="44450">
            <a:solidFill>
              <a:srgbClr val="7030A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526D18A1-A53F-9F4B-8348-4BFC76956C2C}"/>
              </a:ext>
            </a:extLst>
          </p:cNvPr>
          <p:cNvCxnSpPr>
            <a:cxnSpLocks/>
          </p:cNvCxnSpPr>
          <p:nvPr/>
        </p:nvCxnSpPr>
        <p:spPr>
          <a:xfrm flipV="1">
            <a:off x="1806903" y="3302404"/>
            <a:ext cx="0" cy="1399475"/>
          </a:xfrm>
          <a:prstGeom prst="straightConnector1">
            <a:avLst/>
          </a:prstGeom>
          <a:ln w="444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DD1597BD-C8DA-4247-9515-819C9F749147}"/>
              </a:ext>
            </a:extLst>
          </p:cNvPr>
          <p:cNvSpPr txBox="1"/>
          <p:nvPr/>
        </p:nvSpPr>
        <p:spPr>
          <a:xfrm>
            <a:off x="8922839" y="4179177"/>
            <a:ext cx="2456498" cy="646331"/>
          </a:xfrm>
          <a:prstGeom prst="rect">
            <a:avLst/>
          </a:prstGeom>
          <a:noFill/>
        </p:spPr>
        <p:txBody>
          <a:bodyPr wrap="square" rtlCol="0">
            <a:spAutoFit/>
          </a:bodyPr>
          <a:lstStyle/>
          <a:p>
            <a:r>
              <a:rPr lang="en-US" dirty="0">
                <a:sym typeface="Wingdings" pitchFamily="2" charset="2"/>
              </a:rPr>
              <a:t> “H” is the “smallest cost!” this one wins!</a:t>
            </a:r>
            <a:endParaRPr lang="en-US" dirty="0"/>
          </a:p>
        </p:txBody>
      </p:sp>
    </p:spTree>
    <p:extLst>
      <p:ext uri="{BB962C8B-B14F-4D97-AF65-F5344CB8AC3E}">
        <p14:creationId xmlns:p14="http://schemas.microsoft.com/office/powerpoint/2010/main" val="4182813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6">
                                            <p:txEl>
                                              <p:pRg st="2" end="2"/>
                                            </p:txEl>
                                          </p:spTgt>
                                        </p:tgtEl>
                                        <p:attrNameLst>
                                          <p:attrName>style.visibility</p:attrName>
                                        </p:attrNameLst>
                                      </p:cBhvr>
                                      <p:to>
                                        <p:strVal val="visible"/>
                                      </p:to>
                                    </p:set>
                                    <p:animEffect transition="in" filter="dissolve">
                                      <p:cBhvr>
                                        <p:cTn id="7" dur="500"/>
                                        <p:tgtEl>
                                          <p:spTgt spid="36">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par>
                                <p:cTn id="13" presetID="9" presetClass="entr" presetSubtype="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dissolve">
                                      <p:cBhvr>
                                        <p:cTn id="15" dur="500"/>
                                        <p:tgtEl>
                                          <p:spTgt spid="37"/>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6">
                                            <p:txEl>
                                              <p:pRg st="3" end="3"/>
                                            </p:txEl>
                                          </p:spTgt>
                                        </p:tgtEl>
                                        <p:attrNameLst>
                                          <p:attrName>style.visibility</p:attrName>
                                        </p:attrNameLst>
                                      </p:cBhvr>
                                      <p:to>
                                        <p:strVal val="visible"/>
                                      </p:to>
                                    </p:set>
                                    <p:animEffect transition="in" filter="dissolve">
                                      <p:cBhvr>
                                        <p:cTn id="20" dur="500"/>
                                        <p:tgtEl>
                                          <p:spTgt spid="36">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dissolve">
                                      <p:cBhvr>
                                        <p:cTn id="25" dur="500"/>
                                        <p:tgtEl>
                                          <p:spTgt spid="40"/>
                                        </p:tgtEl>
                                      </p:cBhvr>
                                    </p:animEffect>
                                  </p:childTnLst>
                                </p:cTn>
                              </p:par>
                              <p:par>
                                <p:cTn id="26" presetID="9" presetClass="entr" presetSubtype="0" fill="hold" nodeType="withEffect">
                                  <p:stCondLst>
                                    <p:cond delay="0"/>
                                  </p:stCondLst>
                                  <p:childTnLst>
                                    <p:set>
                                      <p:cBhvr>
                                        <p:cTn id="27" dur="1" fill="hold">
                                          <p:stCondLst>
                                            <p:cond delay="0"/>
                                          </p:stCondLst>
                                        </p:cTn>
                                        <p:tgtEl>
                                          <p:spTgt spid="43"/>
                                        </p:tgtEl>
                                        <p:attrNameLst>
                                          <p:attrName>style.visibility</p:attrName>
                                        </p:attrNameLst>
                                      </p:cBhvr>
                                      <p:to>
                                        <p:strVal val="visible"/>
                                      </p:to>
                                    </p:set>
                                    <p:animEffect transition="in" filter="dissolve">
                                      <p:cBhvr>
                                        <p:cTn id="28" dur="500"/>
                                        <p:tgtEl>
                                          <p:spTgt spid="43"/>
                                        </p:tgtEl>
                                      </p:cBhvr>
                                    </p:animEffect>
                                  </p:childTnLst>
                                </p:cTn>
                              </p:par>
                              <p:par>
                                <p:cTn id="29" presetID="9" presetClass="entr" presetSubtype="0" fill="hold" nodeType="with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dissolve">
                                      <p:cBhvr>
                                        <p:cTn id="31" dur="500"/>
                                        <p:tgtEl>
                                          <p:spTgt spid="48"/>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nodeType="clickEffect">
                                  <p:stCondLst>
                                    <p:cond delay="0"/>
                                  </p:stCondLst>
                                  <p:childTnLst>
                                    <p:set>
                                      <p:cBhvr>
                                        <p:cTn id="35" dur="1" fill="hold">
                                          <p:stCondLst>
                                            <p:cond delay="0"/>
                                          </p:stCondLst>
                                        </p:cTn>
                                        <p:tgtEl>
                                          <p:spTgt spid="36">
                                            <p:txEl>
                                              <p:pRg st="4" end="4"/>
                                            </p:txEl>
                                          </p:spTgt>
                                        </p:tgtEl>
                                        <p:attrNameLst>
                                          <p:attrName>style.visibility</p:attrName>
                                        </p:attrNameLst>
                                      </p:cBhvr>
                                      <p:to>
                                        <p:strVal val="visible"/>
                                      </p:to>
                                    </p:set>
                                    <p:animEffect transition="in" filter="dissolve">
                                      <p:cBhvr>
                                        <p:cTn id="36" dur="500"/>
                                        <p:tgtEl>
                                          <p:spTgt spid="36">
                                            <p:txEl>
                                              <p:pRg st="4" end="4"/>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nodeType="click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dissolve">
                                      <p:cBhvr>
                                        <p:cTn id="41" dur="500"/>
                                        <p:tgtEl>
                                          <p:spTgt spid="52"/>
                                        </p:tgtEl>
                                      </p:cBhvr>
                                    </p:animEffect>
                                  </p:childTnLst>
                                </p:cTn>
                              </p:par>
                              <p:par>
                                <p:cTn id="42" presetID="9" presetClass="entr" presetSubtype="0" fill="hold" nodeType="withEffect">
                                  <p:stCondLst>
                                    <p:cond delay="0"/>
                                  </p:stCondLst>
                                  <p:childTnLst>
                                    <p:set>
                                      <p:cBhvr>
                                        <p:cTn id="43" dur="1" fill="hold">
                                          <p:stCondLst>
                                            <p:cond delay="0"/>
                                          </p:stCondLst>
                                        </p:cTn>
                                        <p:tgtEl>
                                          <p:spTgt spid="54"/>
                                        </p:tgtEl>
                                        <p:attrNameLst>
                                          <p:attrName>style.visibility</p:attrName>
                                        </p:attrNameLst>
                                      </p:cBhvr>
                                      <p:to>
                                        <p:strVal val="visible"/>
                                      </p:to>
                                    </p:set>
                                    <p:animEffect transition="in" filter="dissolve">
                                      <p:cBhvr>
                                        <p:cTn id="44" dur="500"/>
                                        <p:tgtEl>
                                          <p:spTgt spid="54"/>
                                        </p:tgtEl>
                                      </p:cBhvr>
                                    </p:animEffect>
                                  </p:childTnLst>
                                </p:cTn>
                              </p:par>
                              <p:par>
                                <p:cTn id="45" presetID="9" presetClass="entr" presetSubtype="0" fill="hold" nodeType="with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dissolve">
                                      <p:cBhvr>
                                        <p:cTn id="47" dur="500"/>
                                        <p:tgtEl>
                                          <p:spTgt spid="56"/>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dissolve">
                                      <p:cBhvr>
                                        <p:cTn id="52"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M,O,D,I</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5350101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fontScale="92500" lnSpcReduction="1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M,O,D,I</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r>
              <a:rPr lang="en-US" sz="2600" b="1" dirty="0">
                <a:solidFill>
                  <a:srgbClr val="7030A0"/>
                </a:solidFill>
                <a:latin typeface="Consolas" panose="020B0609020204030204" pitchFamily="49" charset="0"/>
                <a:cs typeface="Consolas" panose="020B0609020204030204" pitchFamily="49" charset="0"/>
              </a:rPr>
              <a:t> </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g(L,D)=2 </a:t>
            </a:r>
            <a:r>
              <a:rPr lang="en-US" sz="2600" b="1" dirty="0">
                <a:solidFill>
                  <a:srgbClr val="7030A0"/>
                </a:solidFill>
                <a:latin typeface="Consolas" panose="020B0609020204030204" pitchFamily="49" charset="0"/>
                <a:cs typeface="Consolas" panose="020B0609020204030204" pitchFamily="49" charset="0"/>
              </a:rPr>
              <a:t>h(D,G)=3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g(L,I)=2 </a:t>
            </a:r>
            <a:r>
              <a:rPr lang="en-US" sz="2600" b="1" dirty="0">
                <a:solidFill>
                  <a:srgbClr val="7030A0"/>
                </a:solidFill>
                <a:latin typeface="Consolas" panose="020B0609020204030204" pitchFamily="49" charset="0"/>
                <a:cs typeface="Consolas" panose="020B0609020204030204" pitchFamily="49" charset="0"/>
              </a:rPr>
              <a:t>h(I,G)=3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endParaRPr lang="en-US" sz="2600" b="1" dirty="0">
              <a:solidFill>
                <a:srgbClr val="FFC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CF44973F-6873-364C-BC99-5F823ABDE80B}"/>
              </a:ext>
            </a:extLst>
          </p:cNvPr>
          <p:cNvSpPr txBox="1"/>
          <p:nvPr/>
        </p:nvSpPr>
        <p:spPr>
          <a:xfrm>
            <a:off x="7624119" y="5602898"/>
            <a:ext cx="3794730" cy="1200329"/>
          </a:xfrm>
          <a:prstGeom prst="rect">
            <a:avLst/>
          </a:prstGeom>
          <a:noFill/>
        </p:spPr>
        <p:txBody>
          <a:bodyPr wrap="square" rtlCol="0">
            <a:spAutoFit/>
          </a:bodyPr>
          <a:lstStyle/>
          <a:p>
            <a:r>
              <a:rPr lang="en-US" dirty="0"/>
              <a:t>Lots of ties! Pick one somehow.</a:t>
            </a:r>
          </a:p>
          <a:p>
            <a:r>
              <a:rPr lang="en-US" dirty="0"/>
              <a:t>(let’s say we go ‘alphabetically’ to break ties, so in that case we’ll pick D).</a:t>
            </a:r>
          </a:p>
        </p:txBody>
      </p:sp>
    </p:spTree>
    <p:extLst>
      <p:ext uri="{BB962C8B-B14F-4D97-AF65-F5344CB8AC3E}">
        <p14:creationId xmlns:p14="http://schemas.microsoft.com/office/powerpoint/2010/main" val="3534385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6">
                                            <p:txEl>
                                              <p:pRg st="4" end="4"/>
                                            </p:txEl>
                                          </p:spTgt>
                                        </p:tgtEl>
                                        <p:attrNameLst>
                                          <p:attrName>style.visibility</p:attrName>
                                        </p:attrNameLst>
                                      </p:cBhvr>
                                      <p:to>
                                        <p:strVal val="visible"/>
                                      </p:to>
                                    </p:set>
                                    <p:animEffect transition="in" filter="dissolve">
                                      <p:cBhvr>
                                        <p:cTn id="7" dur="500"/>
                                        <p:tgtEl>
                                          <p:spTgt spid="36">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6">
                                            <p:txEl>
                                              <p:pRg st="5" end="5"/>
                                            </p:txEl>
                                          </p:spTgt>
                                        </p:tgtEl>
                                        <p:attrNameLst>
                                          <p:attrName>style.visibility</p:attrName>
                                        </p:attrNameLst>
                                      </p:cBhvr>
                                      <p:to>
                                        <p:strVal val="visible"/>
                                      </p:to>
                                    </p:set>
                                    <p:animEffect transition="in" filter="dissolve">
                                      <p:cBhvr>
                                        <p:cTn id="12" dur="500"/>
                                        <p:tgtEl>
                                          <p:spTgt spid="36">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dissolve">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fontScale="85000" lnSpcReduction="2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M,O,I,C,E</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g(L,C)=3 </a:t>
            </a:r>
            <a:r>
              <a:rPr lang="en-US" sz="2600" b="1" dirty="0">
                <a:solidFill>
                  <a:srgbClr val="7030A0"/>
                </a:solidFill>
                <a:latin typeface="Consolas" panose="020B0609020204030204" pitchFamily="49" charset="0"/>
                <a:cs typeface="Consolas" panose="020B0609020204030204" pitchFamily="49" charset="0"/>
              </a:rPr>
              <a:t>h(C,G)=2</a:t>
            </a:r>
            <a:r>
              <a:rPr lang="en-US" sz="2600" b="1" dirty="0">
                <a:solidFill>
                  <a:srgbClr val="FFC000"/>
                </a:solidFill>
                <a:latin typeface="Consolas" panose="020B0609020204030204" pitchFamily="49" charset="0"/>
                <a:cs typeface="Consolas" panose="020B0609020204030204" pitchFamily="49" charset="0"/>
              </a:rPr>
              <a:t>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r>
              <a:rPr lang="en-US" sz="2600" b="1" dirty="0">
                <a:solidFill>
                  <a:srgbClr val="FFC000"/>
                </a:solidFill>
                <a:latin typeface="Consolas" panose="020B0609020204030204" pitchFamily="49" charset="0"/>
                <a:cs typeface="Consolas" panose="020B0609020204030204" pitchFamily="49" charset="0"/>
              </a:rPr>
              <a:t> </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g(L,E)=3 </a:t>
            </a:r>
            <a:r>
              <a:rPr lang="en-US" sz="2600" b="1" dirty="0">
                <a:solidFill>
                  <a:srgbClr val="7030A0"/>
                </a:solidFill>
                <a:latin typeface="Consolas" panose="020B0609020204030204" pitchFamily="49" charset="0"/>
                <a:cs typeface="Consolas" panose="020B0609020204030204" pitchFamily="49" charset="0"/>
              </a:rPr>
              <a:t>h(E,G)=4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=7</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g(L,I)=2 </a:t>
            </a:r>
            <a:r>
              <a:rPr lang="en-US" sz="2600" b="1" dirty="0">
                <a:solidFill>
                  <a:srgbClr val="7030A0"/>
                </a:solidFill>
                <a:latin typeface="Consolas" panose="020B0609020204030204" pitchFamily="49" charset="0"/>
                <a:cs typeface="Consolas" panose="020B0609020204030204" pitchFamily="49" charset="0"/>
              </a:rPr>
              <a:t>h(I,G)=3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 </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166B7094-F210-864B-A736-F5186E074C85}"/>
              </a:ext>
            </a:extLst>
          </p:cNvPr>
          <p:cNvSpPr txBox="1"/>
          <p:nvPr/>
        </p:nvSpPr>
        <p:spPr>
          <a:xfrm>
            <a:off x="7687779" y="5853011"/>
            <a:ext cx="4114398" cy="646331"/>
          </a:xfrm>
          <a:prstGeom prst="rect">
            <a:avLst/>
          </a:prstGeom>
          <a:noFill/>
        </p:spPr>
        <p:txBody>
          <a:bodyPr wrap="square" rtlCol="0">
            <a:spAutoFit/>
          </a:bodyPr>
          <a:lstStyle/>
          <a:p>
            <a:r>
              <a:rPr lang="en-US" dirty="0"/>
              <a:t>Still lots of ties… but let’s keep using our ‘alphabetical’ rule. So C wins.</a:t>
            </a:r>
          </a:p>
        </p:txBody>
      </p:sp>
    </p:spTree>
    <p:extLst>
      <p:ext uri="{BB962C8B-B14F-4D97-AF65-F5344CB8AC3E}">
        <p14:creationId xmlns:p14="http://schemas.microsoft.com/office/powerpoint/2010/main" val="2342922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dissolve">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002244">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002060">
                <a:alpha val="1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fontScale="85000" lnSpcReduction="2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M,O,I,E,B</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g(L,B)=4 </a:t>
            </a:r>
            <a:r>
              <a:rPr lang="en-US" sz="2600" b="1" dirty="0">
                <a:solidFill>
                  <a:srgbClr val="7030A0"/>
                </a:solidFill>
                <a:latin typeface="Consolas" panose="020B0609020204030204" pitchFamily="49" charset="0"/>
                <a:cs typeface="Consolas" panose="020B0609020204030204" pitchFamily="49" charset="0"/>
              </a:rPr>
              <a:t>h(B,G)=1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g(L,E)=3 </a:t>
            </a:r>
            <a:r>
              <a:rPr lang="en-US" sz="2600" b="1" dirty="0">
                <a:solidFill>
                  <a:srgbClr val="7030A0"/>
                </a:solidFill>
                <a:latin typeface="Consolas" panose="020B0609020204030204" pitchFamily="49" charset="0"/>
                <a:cs typeface="Consolas" panose="020B0609020204030204" pitchFamily="49" charset="0"/>
              </a:rPr>
              <a:t>h(E,G)=4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=7</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g(L,I)=2 </a:t>
            </a:r>
            <a:r>
              <a:rPr lang="en-US" sz="2600" b="1" dirty="0">
                <a:solidFill>
                  <a:srgbClr val="7030A0"/>
                </a:solidFill>
                <a:latin typeface="Consolas" panose="020B0609020204030204" pitchFamily="49" charset="0"/>
                <a:cs typeface="Consolas" panose="020B0609020204030204" pitchFamily="49" charset="0"/>
              </a:rPr>
              <a:t>h(I,G)=3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 </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51DB9FD5-F5A7-40C9-AD71-580688245970}"/>
              </a:ext>
            </a:extLst>
          </p:cNvPr>
          <p:cNvSpPr txBox="1"/>
          <p:nvPr/>
        </p:nvSpPr>
        <p:spPr>
          <a:xfrm>
            <a:off x="7687779" y="5853011"/>
            <a:ext cx="4114398" cy="646331"/>
          </a:xfrm>
          <a:prstGeom prst="rect">
            <a:avLst/>
          </a:prstGeom>
          <a:noFill/>
        </p:spPr>
        <p:txBody>
          <a:bodyPr wrap="square" rtlCol="0">
            <a:spAutoFit/>
          </a:bodyPr>
          <a:lstStyle/>
          <a:p>
            <a:r>
              <a:rPr lang="en-US" dirty="0"/>
              <a:t>Still lots of ties… but let’s keep using our ‘alphabetical’ rule. So B wins.</a:t>
            </a:r>
          </a:p>
        </p:txBody>
      </p:sp>
    </p:spTree>
    <p:extLst>
      <p:ext uri="{BB962C8B-B14F-4D97-AF65-F5344CB8AC3E}">
        <p14:creationId xmlns:p14="http://schemas.microsoft.com/office/powerpoint/2010/main" val="375755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dissolve">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M,O,I,E,A,G</a:t>
            </a: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03437353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fontScale="77500" lnSpcReduction="20000"/>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M,O,I,E,A,G</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g(L,A)=5 </a:t>
            </a:r>
            <a:r>
              <a:rPr lang="en-US" sz="2600" b="1" dirty="0">
                <a:solidFill>
                  <a:srgbClr val="7030A0"/>
                </a:solidFill>
                <a:latin typeface="Consolas" panose="020B0609020204030204" pitchFamily="49" charset="0"/>
                <a:cs typeface="Consolas" panose="020B0609020204030204" pitchFamily="49" charset="0"/>
              </a:rPr>
              <a:t>h(A,G)=2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=7</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g(L,G)=5 </a:t>
            </a:r>
            <a:r>
              <a:rPr lang="en-US" sz="2600" b="1" dirty="0">
                <a:solidFill>
                  <a:srgbClr val="7030A0"/>
                </a:solidFill>
                <a:latin typeface="Consolas" panose="020B0609020204030204" pitchFamily="49" charset="0"/>
                <a:cs typeface="Consolas" panose="020B0609020204030204" pitchFamily="49" charset="0"/>
              </a:rPr>
              <a:t>h(G,G)=0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g(L,E)=3 </a:t>
            </a:r>
            <a:r>
              <a:rPr lang="en-US" sz="2600" b="1" dirty="0">
                <a:solidFill>
                  <a:srgbClr val="7030A0"/>
                </a:solidFill>
                <a:latin typeface="Consolas" panose="020B0609020204030204" pitchFamily="49" charset="0"/>
                <a:cs typeface="Consolas" panose="020B0609020204030204" pitchFamily="49" charset="0"/>
              </a:rPr>
              <a:t>h(E,G)=4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=7</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g(L,I)=2 </a:t>
            </a:r>
            <a:r>
              <a:rPr lang="en-US" sz="2600" b="1" dirty="0">
                <a:solidFill>
                  <a:srgbClr val="7030A0"/>
                </a:solidFill>
                <a:latin typeface="Consolas" panose="020B0609020204030204" pitchFamily="49" charset="0"/>
                <a:cs typeface="Consolas" panose="020B0609020204030204" pitchFamily="49" charset="0"/>
              </a:rPr>
              <a:t>h(I,G)=3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g(L,O)=1 </a:t>
            </a:r>
            <a:r>
              <a:rPr lang="en-US" sz="2600" b="1" dirty="0">
                <a:solidFill>
                  <a:srgbClr val="7030A0"/>
                </a:solidFill>
                <a:latin typeface="Consolas" panose="020B0609020204030204" pitchFamily="49" charset="0"/>
                <a:cs typeface="Consolas" panose="020B0609020204030204" pitchFamily="49" charset="0"/>
              </a:rPr>
              <a:t>h(O,G)=4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a:t>
            </a:r>
          </a:p>
          <a:p>
            <a:pPr marL="0" indent="0">
              <a:spcBef>
                <a:spcPts val="0"/>
              </a:spcBef>
              <a:buNone/>
            </a:pPr>
            <a:r>
              <a:rPr lang="en-US" sz="2600" b="1" dirty="0">
                <a:solidFill>
                  <a:schemeClr val="accent4">
                    <a:lumMod val="75000"/>
                  </a:schemeClr>
                </a:solidFill>
                <a:latin typeface="Consolas" panose="020B0609020204030204" pitchFamily="49" charset="0"/>
                <a:cs typeface="Consolas" panose="020B0609020204030204" pitchFamily="49" charset="0"/>
              </a:rPr>
              <a:t>g(L,M)=1 </a:t>
            </a:r>
            <a:r>
              <a:rPr lang="en-US" sz="2600" b="1" dirty="0">
                <a:solidFill>
                  <a:srgbClr val="7030A0"/>
                </a:solidFill>
                <a:latin typeface="Consolas" panose="020B0609020204030204" pitchFamily="49" charset="0"/>
                <a:cs typeface="Consolas" panose="020B0609020204030204" pitchFamily="49" charset="0"/>
              </a:rPr>
              <a:t>h(M,G)=4 </a:t>
            </a:r>
            <a:r>
              <a:rPr lang="en-US" sz="2600" b="1" dirty="0" err="1">
                <a:solidFill>
                  <a:srgbClr val="00B0F0"/>
                </a:solidFill>
                <a:latin typeface="Consolas" panose="020B0609020204030204" pitchFamily="49" charset="0"/>
                <a:cs typeface="Consolas" panose="020B0609020204030204" pitchFamily="49" charset="0"/>
              </a:rPr>
              <a:t>g+h</a:t>
            </a:r>
            <a:r>
              <a:rPr lang="en-US" sz="2600" b="1" dirty="0">
                <a:solidFill>
                  <a:srgbClr val="00B0F0"/>
                </a:solidFill>
                <a:latin typeface="Consolas" panose="020B0609020204030204" pitchFamily="49" charset="0"/>
                <a:cs typeface="Consolas" panose="020B0609020204030204" pitchFamily="49" charset="0"/>
              </a:rPr>
              <a:t>=5 </a:t>
            </a:r>
          </a:p>
          <a:p>
            <a:pPr marL="0" indent="0">
              <a:spcBef>
                <a:spcPts val="0"/>
              </a:spcBef>
              <a:buNone/>
            </a:pPr>
            <a:endParaRPr lang="en-US" sz="2600" b="1" dirty="0">
              <a:solidFill>
                <a:srgbClr val="00B0F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78DC353D-78E9-4D80-B204-C360A76B016C}"/>
              </a:ext>
            </a:extLst>
          </p:cNvPr>
          <p:cNvSpPr txBox="1"/>
          <p:nvPr/>
        </p:nvSpPr>
        <p:spPr>
          <a:xfrm>
            <a:off x="7687779" y="5853011"/>
            <a:ext cx="4114398" cy="646331"/>
          </a:xfrm>
          <a:prstGeom prst="rect">
            <a:avLst/>
          </a:prstGeom>
          <a:noFill/>
        </p:spPr>
        <p:txBody>
          <a:bodyPr wrap="square" rtlCol="0">
            <a:spAutoFit/>
          </a:bodyPr>
          <a:lstStyle/>
          <a:p>
            <a:r>
              <a:rPr lang="en-US" dirty="0"/>
              <a:t>Still lots of ties… but let’s keep using our ‘alphabetical’ rule. So G wins.</a:t>
            </a:r>
          </a:p>
        </p:txBody>
      </p:sp>
    </p:spTree>
    <p:extLst>
      <p:ext uri="{BB962C8B-B14F-4D97-AF65-F5344CB8AC3E}">
        <p14:creationId xmlns:p14="http://schemas.microsoft.com/office/powerpoint/2010/main" val="4020084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dissolve">
                                      <p:cBhvr>
                                        <p:cTn id="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72257CB5-6B7A-F54E-B9E6-773FBEFE8090}"/>
              </a:ext>
            </a:extLst>
          </p:cNvPr>
          <p:cNvGrpSpPr/>
          <p:nvPr/>
        </p:nvGrpSpPr>
        <p:grpSpPr>
          <a:xfrm>
            <a:off x="628650" y="2033225"/>
            <a:ext cx="3461436" cy="3527315"/>
            <a:chOff x="889907" y="2212520"/>
            <a:chExt cx="2939145" cy="2939144"/>
          </a:xfrm>
        </p:grpSpPr>
        <p:sp>
          <p:nvSpPr>
            <p:cNvPr id="6" name="Rectangle 5">
              <a:extLst>
                <a:ext uri="{FF2B5EF4-FFF2-40B4-BE49-F238E27FC236}">
                  <a16:creationId xmlns:a16="http://schemas.microsoft.com/office/drawing/2014/main" id="{D6C1BF0C-1D83-2F49-BA03-B06456EF53A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8" name="Rectangle 7">
              <a:extLst>
                <a:ext uri="{FF2B5EF4-FFF2-40B4-BE49-F238E27FC236}">
                  <a16:creationId xmlns:a16="http://schemas.microsoft.com/office/drawing/2014/main" id="{2B33A36A-A47C-FD43-878D-F641BCF18F29}"/>
                </a:ext>
              </a:extLst>
            </p:cNvPr>
            <p:cNvSpPr/>
            <p:nvPr/>
          </p:nvSpPr>
          <p:spPr>
            <a:xfrm>
              <a:off x="1477736"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9" name="Rectangle 8">
              <a:extLst>
                <a:ext uri="{FF2B5EF4-FFF2-40B4-BE49-F238E27FC236}">
                  <a16:creationId xmlns:a16="http://schemas.microsoft.com/office/drawing/2014/main" id="{BF9E8D05-6712-7644-B25D-9F2224FBCD97}"/>
                </a:ext>
              </a:extLst>
            </p:cNvPr>
            <p:cNvSpPr/>
            <p:nvPr/>
          </p:nvSpPr>
          <p:spPr>
            <a:xfrm>
              <a:off x="2065565" y="2212521"/>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10" name="Rectangle 9">
              <a:extLst>
                <a:ext uri="{FF2B5EF4-FFF2-40B4-BE49-F238E27FC236}">
                  <a16:creationId xmlns:a16="http://schemas.microsoft.com/office/drawing/2014/main" id="{DD97153F-2975-FE40-AB03-7101CCADCBE1}"/>
                </a:ext>
              </a:extLst>
            </p:cNvPr>
            <p:cNvSpPr/>
            <p:nvPr/>
          </p:nvSpPr>
          <p:spPr>
            <a:xfrm>
              <a:off x="2653394"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11" name="Rectangle 10">
              <a:extLst>
                <a:ext uri="{FF2B5EF4-FFF2-40B4-BE49-F238E27FC236}">
                  <a16:creationId xmlns:a16="http://schemas.microsoft.com/office/drawing/2014/main" id="{945A4C24-A362-BC48-8786-B3206E0A5644}"/>
                </a:ext>
              </a:extLst>
            </p:cNvPr>
            <p:cNvSpPr/>
            <p:nvPr/>
          </p:nvSpPr>
          <p:spPr>
            <a:xfrm>
              <a:off x="3241223" y="2212520"/>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12" name="Rectangle 11">
              <a:extLst>
                <a:ext uri="{FF2B5EF4-FFF2-40B4-BE49-F238E27FC236}">
                  <a16:creationId xmlns:a16="http://schemas.microsoft.com/office/drawing/2014/main" id="{4EC8EA00-C6BE-044B-927B-153735548C28}"/>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13" name="Rectangle 12">
              <a:extLst>
                <a:ext uri="{FF2B5EF4-FFF2-40B4-BE49-F238E27FC236}">
                  <a16:creationId xmlns:a16="http://schemas.microsoft.com/office/drawing/2014/main" id="{8259D11A-2310-7C43-87E1-29F6C04DDF25}"/>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14" name="Rectangle 13">
              <a:extLst>
                <a:ext uri="{FF2B5EF4-FFF2-40B4-BE49-F238E27FC236}">
                  <a16:creationId xmlns:a16="http://schemas.microsoft.com/office/drawing/2014/main" id="{8A52CCD9-1AFB-DB4A-A3AD-CA30EC16BC12}"/>
                </a:ext>
              </a:extLst>
            </p:cNvPr>
            <p:cNvSpPr/>
            <p:nvPr/>
          </p:nvSpPr>
          <p:spPr>
            <a:xfrm>
              <a:off x="2065565" y="2800350"/>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15" name="Rectangle 14">
              <a:extLst>
                <a:ext uri="{FF2B5EF4-FFF2-40B4-BE49-F238E27FC236}">
                  <a16:creationId xmlns:a16="http://schemas.microsoft.com/office/drawing/2014/main" id="{6A430390-4D48-7949-9CA8-B6BC1443477B}"/>
                </a:ext>
              </a:extLst>
            </p:cNvPr>
            <p:cNvSpPr/>
            <p:nvPr/>
          </p:nvSpPr>
          <p:spPr>
            <a:xfrm>
              <a:off x="2653394"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16" name="Rectangle 15">
              <a:extLst>
                <a:ext uri="{FF2B5EF4-FFF2-40B4-BE49-F238E27FC236}">
                  <a16:creationId xmlns:a16="http://schemas.microsoft.com/office/drawing/2014/main" id="{83BA79B1-BDD2-B241-8504-4965D2640388}"/>
                </a:ext>
              </a:extLst>
            </p:cNvPr>
            <p:cNvSpPr/>
            <p:nvPr/>
          </p:nvSpPr>
          <p:spPr>
            <a:xfrm>
              <a:off x="3241223" y="2800349"/>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17" name="Rectangle 16">
              <a:extLst>
                <a:ext uri="{FF2B5EF4-FFF2-40B4-BE49-F238E27FC236}">
                  <a16:creationId xmlns:a16="http://schemas.microsoft.com/office/drawing/2014/main" id="{E73C4246-B66F-674D-AAAB-02D43245FEF9}"/>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18" name="Rectangle 17">
              <a:extLst>
                <a:ext uri="{FF2B5EF4-FFF2-40B4-BE49-F238E27FC236}">
                  <a16:creationId xmlns:a16="http://schemas.microsoft.com/office/drawing/2014/main" id="{A0C18B53-5937-9240-B39D-C0D97084B4D2}"/>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19" name="Rectangle 18">
              <a:extLst>
                <a:ext uri="{FF2B5EF4-FFF2-40B4-BE49-F238E27FC236}">
                  <a16:creationId xmlns:a16="http://schemas.microsoft.com/office/drawing/2014/main" id="{9D79E59D-F779-984B-B5C8-31ADC8974D7D}"/>
                </a:ext>
              </a:extLst>
            </p:cNvPr>
            <p:cNvSpPr/>
            <p:nvPr/>
          </p:nvSpPr>
          <p:spPr>
            <a:xfrm>
              <a:off x="2065565" y="3388178"/>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0" name="Rectangle 19">
              <a:extLst>
                <a:ext uri="{FF2B5EF4-FFF2-40B4-BE49-F238E27FC236}">
                  <a16:creationId xmlns:a16="http://schemas.microsoft.com/office/drawing/2014/main" id="{15DBE3DA-C9BA-3144-809D-E7F7C9F30850}"/>
                </a:ext>
              </a:extLst>
            </p:cNvPr>
            <p:cNvSpPr/>
            <p:nvPr/>
          </p:nvSpPr>
          <p:spPr>
            <a:xfrm>
              <a:off x="2653394"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sp>
          <p:nvSpPr>
            <p:cNvPr id="21" name="Rectangle 20">
              <a:extLst>
                <a:ext uri="{FF2B5EF4-FFF2-40B4-BE49-F238E27FC236}">
                  <a16:creationId xmlns:a16="http://schemas.microsoft.com/office/drawing/2014/main" id="{0AB8FED7-0D30-6741-8CA4-E3CDB27B7291}"/>
                </a:ext>
              </a:extLst>
            </p:cNvPr>
            <p:cNvSpPr/>
            <p:nvPr/>
          </p:nvSpPr>
          <p:spPr>
            <a:xfrm>
              <a:off x="3241223" y="3388177"/>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22" name="Rectangle 21">
              <a:extLst>
                <a:ext uri="{FF2B5EF4-FFF2-40B4-BE49-F238E27FC236}">
                  <a16:creationId xmlns:a16="http://schemas.microsoft.com/office/drawing/2014/main" id="{6D46A755-DABD-494D-BC1D-3BB2743E791C}"/>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23" name="Rectangle 22">
              <a:extLst>
                <a:ext uri="{FF2B5EF4-FFF2-40B4-BE49-F238E27FC236}">
                  <a16:creationId xmlns:a16="http://schemas.microsoft.com/office/drawing/2014/main" id="{AA13D98F-21BA-6143-A9D0-A616EB04B74F}"/>
                </a:ext>
              </a:extLst>
            </p:cNvPr>
            <p:cNvSpPr/>
            <p:nvPr/>
          </p:nvSpPr>
          <p:spPr>
            <a:xfrm>
              <a:off x="1477736"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4" name="Rectangle 23">
              <a:extLst>
                <a:ext uri="{FF2B5EF4-FFF2-40B4-BE49-F238E27FC236}">
                  <a16:creationId xmlns:a16="http://schemas.microsoft.com/office/drawing/2014/main" id="{315F0F82-1654-CE46-80FC-D1151AB6A46B}"/>
                </a:ext>
              </a:extLst>
            </p:cNvPr>
            <p:cNvSpPr/>
            <p:nvPr/>
          </p:nvSpPr>
          <p:spPr>
            <a:xfrm>
              <a:off x="2065565" y="3976006"/>
              <a:ext cx="587829" cy="587829"/>
            </a:xfrm>
            <a:prstGeom prst="rect">
              <a:avLst/>
            </a:prstGeom>
            <a:solidFill>
              <a:srgbClr val="002060"/>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25" name="Rectangle 24">
              <a:extLst>
                <a:ext uri="{FF2B5EF4-FFF2-40B4-BE49-F238E27FC236}">
                  <a16:creationId xmlns:a16="http://schemas.microsoft.com/office/drawing/2014/main" id="{4CF63C57-F095-034D-9D75-F87E8BD0C8E8}"/>
                </a:ext>
              </a:extLst>
            </p:cNvPr>
            <p:cNvSpPr/>
            <p:nvPr/>
          </p:nvSpPr>
          <p:spPr>
            <a:xfrm>
              <a:off x="2653394" y="397600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26" name="Rectangle 25">
              <a:extLst>
                <a:ext uri="{FF2B5EF4-FFF2-40B4-BE49-F238E27FC236}">
                  <a16:creationId xmlns:a16="http://schemas.microsoft.com/office/drawing/2014/main" id="{E6CFB07B-C7A7-B549-888D-7C1F1B24E05C}"/>
                </a:ext>
              </a:extLst>
            </p:cNvPr>
            <p:cNvSpPr/>
            <p:nvPr/>
          </p:nvSpPr>
          <p:spPr>
            <a:xfrm>
              <a:off x="3241223" y="397600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27" name="Rectangle 26">
              <a:extLst>
                <a:ext uri="{FF2B5EF4-FFF2-40B4-BE49-F238E27FC236}">
                  <a16:creationId xmlns:a16="http://schemas.microsoft.com/office/drawing/2014/main" id="{873C2B40-9BBA-C44C-8FD0-8A7757D73B33}"/>
                </a:ext>
              </a:extLst>
            </p:cNvPr>
            <p:cNvSpPr/>
            <p:nvPr/>
          </p:nvSpPr>
          <p:spPr>
            <a:xfrm>
              <a:off x="889907"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28" name="Rectangle 27">
              <a:extLst>
                <a:ext uri="{FF2B5EF4-FFF2-40B4-BE49-F238E27FC236}">
                  <a16:creationId xmlns:a16="http://schemas.microsoft.com/office/drawing/2014/main" id="{1D19D0B0-718B-B346-8B14-29B55D9F2CD3}"/>
                </a:ext>
              </a:extLst>
            </p:cNvPr>
            <p:cNvSpPr/>
            <p:nvPr/>
          </p:nvSpPr>
          <p:spPr>
            <a:xfrm>
              <a:off x="1477736"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29" name="Rectangle 28">
              <a:extLst>
                <a:ext uri="{FF2B5EF4-FFF2-40B4-BE49-F238E27FC236}">
                  <a16:creationId xmlns:a16="http://schemas.microsoft.com/office/drawing/2014/main" id="{C82D354B-05B3-8C40-9EFF-6801C4253062}"/>
                </a:ext>
              </a:extLst>
            </p:cNvPr>
            <p:cNvSpPr/>
            <p:nvPr/>
          </p:nvSpPr>
          <p:spPr>
            <a:xfrm>
              <a:off x="2065565" y="4563835"/>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30" name="Rectangle 29">
              <a:extLst>
                <a:ext uri="{FF2B5EF4-FFF2-40B4-BE49-F238E27FC236}">
                  <a16:creationId xmlns:a16="http://schemas.microsoft.com/office/drawing/2014/main" id="{31980C03-D560-BC40-AB38-311AB62C56A6}"/>
                </a:ext>
              </a:extLst>
            </p:cNvPr>
            <p:cNvSpPr/>
            <p:nvPr/>
          </p:nvSpPr>
          <p:spPr>
            <a:xfrm>
              <a:off x="2653394"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31" name="Rectangle 30">
              <a:extLst>
                <a:ext uri="{FF2B5EF4-FFF2-40B4-BE49-F238E27FC236}">
                  <a16:creationId xmlns:a16="http://schemas.microsoft.com/office/drawing/2014/main" id="{6CD74666-7BB7-E249-ABA5-AEB2DC4186A0}"/>
                </a:ext>
              </a:extLst>
            </p:cNvPr>
            <p:cNvSpPr/>
            <p:nvPr/>
          </p:nvSpPr>
          <p:spPr>
            <a:xfrm>
              <a:off x="3241223" y="4563834"/>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grpSp>
      <p:sp>
        <p:nvSpPr>
          <p:cNvPr id="32" name="Rectangle 31">
            <a:extLst>
              <a:ext uri="{FF2B5EF4-FFF2-40B4-BE49-F238E27FC236}">
                <a16:creationId xmlns:a16="http://schemas.microsoft.com/office/drawing/2014/main" id="{5DAB0CF9-63A9-9E4C-A29B-07B299034D84}"/>
              </a:ext>
            </a:extLst>
          </p:cNvPr>
          <p:cNvSpPr/>
          <p:nvPr/>
        </p:nvSpPr>
        <p:spPr>
          <a:xfrm>
            <a:off x="1581080" y="5686285"/>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3" name="Content Placeholder 2">
            <a:extLst>
              <a:ext uri="{FF2B5EF4-FFF2-40B4-BE49-F238E27FC236}">
                <a16:creationId xmlns:a16="http://schemas.microsoft.com/office/drawing/2014/main" id="{86C4A160-7E3B-2F46-9478-7BB30B0AD079}"/>
              </a:ext>
            </a:extLst>
          </p:cNvPr>
          <p:cNvSpPr txBox="1">
            <a:spLocks/>
          </p:cNvSpPr>
          <p:nvPr/>
        </p:nvSpPr>
        <p:spPr>
          <a:xfrm>
            <a:off x="1962159" y="5641460"/>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34" name="Rectangle 33">
            <a:extLst>
              <a:ext uri="{FF2B5EF4-FFF2-40B4-BE49-F238E27FC236}">
                <a16:creationId xmlns:a16="http://schemas.microsoft.com/office/drawing/2014/main" id="{2DC7F7EA-5736-574A-BA57-9B8251509AFF}"/>
              </a:ext>
            </a:extLst>
          </p:cNvPr>
          <p:cNvSpPr/>
          <p:nvPr/>
        </p:nvSpPr>
        <p:spPr>
          <a:xfrm>
            <a:off x="1581080" y="6139316"/>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35" name="Content Placeholder 2">
            <a:extLst>
              <a:ext uri="{FF2B5EF4-FFF2-40B4-BE49-F238E27FC236}">
                <a16:creationId xmlns:a16="http://schemas.microsoft.com/office/drawing/2014/main" id="{ACE86846-F83E-C74D-AEAE-C3FFD8FEB0B1}"/>
              </a:ext>
            </a:extLst>
          </p:cNvPr>
          <p:cNvSpPr txBox="1">
            <a:spLocks/>
          </p:cNvSpPr>
          <p:nvPr/>
        </p:nvSpPr>
        <p:spPr>
          <a:xfrm>
            <a:off x="1962159" y="6094491"/>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sp>
        <p:nvSpPr>
          <p:cNvPr id="36" name="Content Placeholder 2">
            <a:extLst>
              <a:ext uri="{FF2B5EF4-FFF2-40B4-BE49-F238E27FC236}">
                <a16:creationId xmlns:a16="http://schemas.microsoft.com/office/drawing/2014/main" id="{1CE2E721-7499-B741-B610-2A8B27B9A419}"/>
              </a:ext>
            </a:extLst>
          </p:cNvPr>
          <p:cNvSpPr>
            <a:spLocks noGrp="1"/>
          </p:cNvSpPr>
          <p:nvPr>
            <p:ph idx="1"/>
          </p:nvPr>
        </p:nvSpPr>
        <p:spPr>
          <a:xfrm>
            <a:off x="4654379" y="3100424"/>
            <a:ext cx="6660292" cy="2541036"/>
          </a:xfrm>
        </p:spPr>
        <p:txBody>
          <a:bodyPr>
            <a:normAutofit/>
          </a:bodyPr>
          <a:lstStyle/>
          <a:p>
            <a:pPr marL="0" indent="0">
              <a:spcBef>
                <a:spcPts val="0"/>
              </a:spcBef>
              <a:spcAft>
                <a:spcPts val="0"/>
              </a:spcAft>
              <a:buNone/>
            </a:pPr>
            <a:r>
              <a:rPr lang="en-US" sz="2600" b="1" dirty="0">
                <a:solidFill>
                  <a:schemeClr val="accent6">
                    <a:lumMod val="75000"/>
                  </a:schemeClr>
                </a:solidFill>
                <a:latin typeface="Consolas" panose="020B0609020204030204" pitchFamily="49" charset="0"/>
                <a:cs typeface="Consolas" panose="020B0609020204030204" pitchFamily="49" charset="0"/>
              </a:rPr>
              <a:t>Visited: L,H,D,C,B</a:t>
            </a:r>
          </a:p>
          <a:p>
            <a:pPr marL="0" indent="0">
              <a:spcBef>
                <a:spcPts val="0"/>
              </a:spcBef>
              <a:spcAft>
                <a:spcPts val="0"/>
              </a:spcAft>
              <a:buNone/>
            </a:pPr>
            <a:r>
              <a:rPr lang="en-US" sz="2600" b="1" dirty="0">
                <a:solidFill>
                  <a:srgbClr val="C00000"/>
                </a:solidFill>
                <a:latin typeface="Consolas" panose="020B0609020204030204" pitchFamily="49" charset="0"/>
                <a:cs typeface="Consolas" panose="020B0609020204030204" pitchFamily="49" charset="0"/>
              </a:rPr>
              <a:t>Frontier: M,O,I,E,A</a:t>
            </a:r>
          </a:p>
          <a:p>
            <a:pPr marL="0" indent="0">
              <a:spcBef>
                <a:spcPts val="0"/>
              </a:spcBef>
              <a:buNone/>
            </a:pPr>
            <a:r>
              <a:rPr lang="en-US" sz="2600" b="1" dirty="0">
                <a:solidFill>
                  <a:srgbClr val="FFC000"/>
                </a:solidFill>
                <a:latin typeface="Consolas" panose="020B0609020204030204" pitchFamily="49" charset="0"/>
                <a:cs typeface="Consolas" panose="020B0609020204030204" pitchFamily="49" charset="0"/>
              </a:rPr>
              <a:t>Goal found!</a:t>
            </a: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a:p>
            <a:pPr marL="0" indent="0">
              <a:spcBef>
                <a:spcPts val="0"/>
              </a:spcBef>
              <a:spcAft>
                <a:spcPts val="0"/>
              </a:spcAft>
              <a:buNone/>
            </a:pPr>
            <a:endParaRPr lang="en-US" sz="2600" b="1" dirty="0">
              <a:solidFill>
                <a:srgbClr val="C00000"/>
              </a:solidFill>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71B5D82-51D9-8B41-BEAB-FD407FBEEA93}"/>
              </a:ext>
            </a:extLst>
          </p:cNvPr>
          <p:cNvSpPr txBox="1"/>
          <p:nvPr/>
        </p:nvSpPr>
        <p:spPr>
          <a:xfrm>
            <a:off x="6622180" y="4551716"/>
            <a:ext cx="5256783" cy="2031325"/>
          </a:xfrm>
          <a:prstGeom prst="rect">
            <a:avLst/>
          </a:prstGeom>
          <a:noFill/>
        </p:spPr>
        <p:txBody>
          <a:bodyPr wrap="square" rtlCol="0">
            <a:spAutoFit/>
          </a:bodyPr>
          <a:lstStyle/>
          <a:p>
            <a:r>
              <a:rPr lang="en-US" dirty="0"/>
              <a:t>Note how it still took the time to compute f(n) for both A and G. </a:t>
            </a:r>
          </a:p>
          <a:p>
            <a:endParaRPr lang="en-US" dirty="0"/>
          </a:p>
          <a:p>
            <a:r>
              <a:rPr lang="en-US" dirty="0"/>
              <a:t>There *might* have been a better path to G through A. </a:t>
            </a:r>
          </a:p>
          <a:p>
            <a:endParaRPr lang="en-US" dirty="0"/>
          </a:p>
          <a:p>
            <a:r>
              <a:rPr lang="en-US" dirty="0"/>
              <a:t>There wasn’t in this case, but you never know!</a:t>
            </a:r>
          </a:p>
        </p:txBody>
      </p:sp>
    </p:spTree>
    <p:extLst>
      <p:ext uri="{BB962C8B-B14F-4D97-AF65-F5344CB8AC3E}">
        <p14:creationId xmlns:p14="http://schemas.microsoft.com/office/powerpoint/2010/main" val="3134878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and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lnSpcReduction="20000"/>
          </a:bodyPr>
          <a:lstStyle/>
          <a:p>
            <a:pPr>
              <a:spcBef>
                <a:spcPts val="0"/>
              </a:spcBef>
            </a:pPr>
            <a:r>
              <a:rPr lang="en-US" sz="2600" dirty="0"/>
              <a:t>A heuristic that never overestimates the cost to reach the goal is said to be </a:t>
            </a:r>
            <a:r>
              <a:rPr lang="en-US" sz="2600" b="1" dirty="0"/>
              <a:t>admissible</a:t>
            </a:r>
            <a:r>
              <a:rPr lang="en-US" sz="2600" dirty="0"/>
              <a:t>.</a:t>
            </a:r>
          </a:p>
          <a:p>
            <a:pPr>
              <a:spcBef>
                <a:spcPts val="0"/>
              </a:spcBef>
            </a:pPr>
            <a:endParaRPr lang="en-US" sz="2600" dirty="0"/>
          </a:p>
          <a:p>
            <a:pPr>
              <a:spcBef>
                <a:spcPts val="0"/>
              </a:spcBef>
            </a:pPr>
            <a:r>
              <a:rPr lang="en-US" sz="2600" dirty="0"/>
              <a:t>Was our heuristic (Manhattan distance) admissible?</a:t>
            </a:r>
          </a:p>
          <a:p>
            <a:pPr>
              <a:spcBef>
                <a:spcPts val="0"/>
              </a:spcBef>
            </a:pPr>
            <a:endParaRPr lang="en-US" sz="2600" dirty="0"/>
          </a:p>
          <a:p>
            <a:pPr>
              <a:spcBef>
                <a:spcPts val="0"/>
              </a:spcBef>
            </a:pPr>
            <a:r>
              <a:rPr lang="en-US" sz="2600" dirty="0"/>
              <a:t>Totally! </a:t>
            </a:r>
          </a:p>
          <a:p>
            <a:pPr lvl="1">
              <a:spcBef>
                <a:spcPts val="0"/>
              </a:spcBef>
            </a:pPr>
            <a:r>
              <a:rPr lang="en-US" sz="2400" dirty="0"/>
              <a:t>Didn’t take “real life” into account (e.g., barriers)</a:t>
            </a:r>
          </a:p>
          <a:p>
            <a:pPr lvl="1">
              <a:spcBef>
                <a:spcPts val="0"/>
              </a:spcBef>
            </a:pPr>
            <a:r>
              <a:rPr lang="en-US" sz="2400" dirty="0"/>
              <a:t>Didn’t take “distance already travelled” into account.</a:t>
            </a:r>
          </a:p>
          <a:p>
            <a:pPr lvl="1">
              <a:spcBef>
                <a:spcPts val="0"/>
              </a:spcBef>
            </a:pPr>
            <a:r>
              <a:rPr lang="en-US" sz="2400" dirty="0"/>
              <a:t>So the actual distance to the goal will always be greater than (or equal to) the heuristic.</a:t>
            </a:r>
          </a:p>
          <a:p>
            <a:pPr lvl="2">
              <a:spcBef>
                <a:spcPts val="0"/>
              </a:spcBef>
            </a:pPr>
            <a:r>
              <a:rPr lang="en-US" sz="2300" dirty="0"/>
              <a:t>Which means it is admissible.</a:t>
            </a:r>
          </a:p>
        </p:txBody>
      </p:sp>
    </p:spTree>
    <p:extLst>
      <p:ext uri="{BB962C8B-B14F-4D97-AF65-F5344CB8AC3E}">
        <p14:creationId xmlns:p14="http://schemas.microsoft.com/office/powerpoint/2010/main" val="1580091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4" end="4"/>
                                            </p:txEl>
                                          </p:spTgt>
                                        </p:tgtEl>
                                        <p:attrNameLst>
                                          <p:attrName>style.visibility</p:attrName>
                                        </p:attrNameLst>
                                      </p:cBhvr>
                                      <p:to>
                                        <p:strVal val="visible"/>
                                      </p:to>
                                    </p:set>
                                    <p:animEffect transition="in" filter="dissolve">
                                      <p:cBhvr>
                                        <p:cTn id="7" dur="500"/>
                                        <p:tgtEl>
                                          <p:spTgt spid="39">
                                            <p:txEl>
                                              <p:pRg st="4" end="4"/>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9">
                                            <p:txEl>
                                              <p:pRg st="5" end="5"/>
                                            </p:txEl>
                                          </p:spTgt>
                                        </p:tgtEl>
                                        <p:attrNameLst>
                                          <p:attrName>style.visibility</p:attrName>
                                        </p:attrNameLst>
                                      </p:cBhvr>
                                      <p:to>
                                        <p:strVal val="visible"/>
                                      </p:to>
                                    </p:set>
                                    <p:animEffect transition="in" filter="dissolve">
                                      <p:cBhvr>
                                        <p:cTn id="10" dur="500"/>
                                        <p:tgtEl>
                                          <p:spTgt spid="39">
                                            <p:txEl>
                                              <p:pRg st="5" end="5"/>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9">
                                            <p:txEl>
                                              <p:pRg st="6" end="6"/>
                                            </p:txEl>
                                          </p:spTgt>
                                        </p:tgtEl>
                                        <p:attrNameLst>
                                          <p:attrName>style.visibility</p:attrName>
                                        </p:attrNameLst>
                                      </p:cBhvr>
                                      <p:to>
                                        <p:strVal val="visible"/>
                                      </p:to>
                                    </p:set>
                                    <p:animEffect transition="in" filter="dissolve">
                                      <p:cBhvr>
                                        <p:cTn id="13" dur="500"/>
                                        <p:tgtEl>
                                          <p:spTgt spid="39">
                                            <p:txEl>
                                              <p:pRg st="6" end="6"/>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9">
                                            <p:txEl>
                                              <p:pRg st="7" end="7"/>
                                            </p:txEl>
                                          </p:spTgt>
                                        </p:tgtEl>
                                        <p:attrNameLst>
                                          <p:attrName>style.visibility</p:attrName>
                                        </p:attrNameLst>
                                      </p:cBhvr>
                                      <p:to>
                                        <p:strVal val="visible"/>
                                      </p:to>
                                    </p:set>
                                    <p:animEffect transition="in" filter="dissolve">
                                      <p:cBhvr>
                                        <p:cTn id="18" dur="500"/>
                                        <p:tgtEl>
                                          <p:spTgt spid="39">
                                            <p:txEl>
                                              <p:pRg st="7" end="7"/>
                                            </p:txEl>
                                          </p:spTgt>
                                        </p:tgtEl>
                                      </p:cBhvr>
                                    </p:animEffect>
                                  </p:childTnLst>
                                </p:cTn>
                              </p:par>
                              <p:par>
                                <p:cTn id="19" presetID="9" presetClass="entr" presetSubtype="0" fill="hold" nodeType="withEffect">
                                  <p:stCondLst>
                                    <p:cond delay="0"/>
                                  </p:stCondLst>
                                  <p:childTnLst>
                                    <p:set>
                                      <p:cBhvr>
                                        <p:cTn id="20" dur="1" fill="hold">
                                          <p:stCondLst>
                                            <p:cond delay="0"/>
                                          </p:stCondLst>
                                        </p:cTn>
                                        <p:tgtEl>
                                          <p:spTgt spid="39">
                                            <p:txEl>
                                              <p:pRg st="8" end="8"/>
                                            </p:txEl>
                                          </p:spTgt>
                                        </p:tgtEl>
                                        <p:attrNameLst>
                                          <p:attrName>style.visibility</p:attrName>
                                        </p:attrNameLst>
                                      </p:cBhvr>
                                      <p:to>
                                        <p:strVal val="visible"/>
                                      </p:to>
                                    </p:set>
                                    <p:animEffect transition="in" filter="dissolve">
                                      <p:cBhvr>
                                        <p:cTn id="21" dur="500"/>
                                        <p:tgtEl>
                                          <p:spTgt spid="3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 Different flavors of Uninformed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What were some of the different types of uninformed search?</a:t>
            </a:r>
          </a:p>
          <a:p>
            <a:r>
              <a:rPr lang="en-US" sz="2400" b="1" dirty="0"/>
              <a:t>Breadth-First Search</a:t>
            </a:r>
          </a:p>
          <a:p>
            <a:pPr lvl="1"/>
            <a:r>
              <a:rPr lang="en-US" sz="2200" dirty="0"/>
              <a:t>Uses queue (FIFO) for the frontier.</a:t>
            </a:r>
          </a:p>
          <a:p>
            <a:pPr lvl="1"/>
            <a:r>
              <a:rPr lang="en-US" sz="2200" b="1" dirty="0"/>
              <a:t>Complete</a:t>
            </a:r>
            <a:r>
              <a:rPr lang="en-US" sz="2200" dirty="0"/>
              <a:t> and </a:t>
            </a:r>
            <a:r>
              <a:rPr lang="en-US" sz="2200" b="1" dirty="0"/>
              <a:t>optimal (where all actions have same cost)</a:t>
            </a:r>
            <a:r>
              <a:rPr lang="en-US" sz="2200" dirty="0"/>
              <a:t>!</a:t>
            </a:r>
          </a:p>
          <a:p>
            <a:pPr lvl="1"/>
            <a:r>
              <a:rPr lang="en-US" sz="2200" dirty="0"/>
              <a:t>Not particularly time or memory efficient. </a:t>
            </a:r>
            <a:r>
              <a:rPr lang="en-US" sz="2200" i="1" dirty="0"/>
              <a:t>O(b</a:t>
            </a:r>
            <a:r>
              <a:rPr lang="en-US" sz="2200" i="1" baseline="30000" dirty="0"/>
              <a:t>d</a:t>
            </a:r>
            <a:r>
              <a:rPr lang="en-US" sz="2200" i="1" dirty="0"/>
              <a:t>) </a:t>
            </a:r>
            <a:r>
              <a:rPr lang="en-US" sz="2200" dirty="0"/>
              <a:t>for both.</a:t>
            </a:r>
          </a:p>
          <a:p>
            <a:pPr lvl="2"/>
            <a:r>
              <a:rPr lang="en-US" sz="2100" dirty="0"/>
              <a:t> b is “branching factor”, d is “depth of shallowest solution”</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5" name="Group 4">
            <a:extLst>
              <a:ext uri="{FF2B5EF4-FFF2-40B4-BE49-F238E27FC236}">
                <a16:creationId xmlns:a16="http://schemas.microsoft.com/office/drawing/2014/main" id="{B36CA009-F261-D34F-B349-969AF5DCF8DB}"/>
              </a:ext>
            </a:extLst>
          </p:cNvPr>
          <p:cNvGrpSpPr/>
          <p:nvPr/>
        </p:nvGrpSpPr>
        <p:grpSpPr>
          <a:xfrm>
            <a:off x="2927497" y="4899109"/>
            <a:ext cx="2065122" cy="1472184"/>
            <a:chOff x="5329366" y="4352861"/>
            <a:chExt cx="2065122" cy="1472184"/>
          </a:xfrm>
        </p:grpSpPr>
        <p:sp>
          <p:nvSpPr>
            <p:cNvPr id="6" name="Oval 5">
              <a:extLst>
                <a:ext uri="{FF2B5EF4-FFF2-40B4-BE49-F238E27FC236}">
                  <a16:creationId xmlns:a16="http://schemas.microsoft.com/office/drawing/2014/main" id="{F8CA309C-18E3-9248-A2F7-A1E57F3939DF}"/>
                </a:ext>
              </a:extLst>
            </p:cNvPr>
            <p:cNvSpPr/>
            <p:nvPr/>
          </p:nvSpPr>
          <p:spPr>
            <a:xfrm>
              <a:off x="6101045"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7" name="Oval 6">
              <a:extLst>
                <a:ext uri="{FF2B5EF4-FFF2-40B4-BE49-F238E27FC236}">
                  <a16:creationId xmlns:a16="http://schemas.microsoft.com/office/drawing/2014/main" id="{9C4DEEB7-79C9-644D-9C1E-992586CA880F}"/>
                </a:ext>
              </a:extLst>
            </p:cNvPr>
            <p:cNvSpPr/>
            <p:nvPr/>
          </p:nvSpPr>
          <p:spPr>
            <a:xfrm>
              <a:off x="5329366"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8" name="Oval 7">
              <a:extLst>
                <a:ext uri="{FF2B5EF4-FFF2-40B4-BE49-F238E27FC236}">
                  <a16:creationId xmlns:a16="http://schemas.microsoft.com/office/drawing/2014/main" id="{776E7D74-91DB-BB40-A331-F9F8A01D6D9D}"/>
                </a:ext>
              </a:extLst>
            </p:cNvPr>
            <p:cNvSpPr/>
            <p:nvPr/>
          </p:nvSpPr>
          <p:spPr>
            <a:xfrm>
              <a:off x="6108819"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9" name="Oval 8">
              <a:extLst>
                <a:ext uri="{FF2B5EF4-FFF2-40B4-BE49-F238E27FC236}">
                  <a16:creationId xmlns:a16="http://schemas.microsoft.com/office/drawing/2014/main" id="{769D459B-4BF3-2840-AAC1-F20C95AF0314}"/>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10" name="Straight Arrow Connector 9">
              <a:extLst>
                <a:ext uri="{FF2B5EF4-FFF2-40B4-BE49-F238E27FC236}">
                  <a16:creationId xmlns:a16="http://schemas.microsoft.com/office/drawing/2014/main" id="{A3A91501-3D3C-CD42-A7DB-266015E3D0BA}"/>
                </a:ext>
              </a:extLst>
            </p:cNvPr>
            <p:cNvCxnSpPr>
              <a:stCxn id="6" idx="4"/>
              <a:endCxn id="7" idx="0"/>
            </p:cNvCxnSpPr>
            <p:nvPr/>
          </p:nvCxnSpPr>
          <p:spPr>
            <a:xfrm flipH="1">
              <a:off x="5613571" y="488999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3BF1D54-202C-6C4B-A964-2107709333B2}"/>
                </a:ext>
              </a:extLst>
            </p:cNvPr>
            <p:cNvCxnSpPr>
              <a:cxnSpLocks/>
              <a:stCxn id="6" idx="4"/>
              <a:endCxn id="8"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2D44806-824A-1D43-A512-2B23852F9540}"/>
                </a:ext>
              </a:extLst>
            </p:cNvPr>
            <p:cNvCxnSpPr>
              <a:cxnSpLocks/>
              <a:endCxn id="9" idx="0"/>
            </p:cNvCxnSpPr>
            <p:nvPr/>
          </p:nvCxnSpPr>
          <p:spPr>
            <a:xfrm>
              <a:off x="6393024" y="488999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6A009D7A-20EA-2546-B987-1B872B350C98}"/>
              </a:ext>
            </a:extLst>
          </p:cNvPr>
          <p:cNvGrpSpPr/>
          <p:nvPr/>
        </p:nvGrpSpPr>
        <p:grpSpPr>
          <a:xfrm>
            <a:off x="6214876" y="4777081"/>
            <a:ext cx="1897334" cy="1661715"/>
            <a:chOff x="7984594" y="3906290"/>
            <a:chExt cx="2567165" cy="2368898"/>
          </a:xfrm>
        </p:grpSpPr>
        <p:grpSp>
          <p:nvGrpSpPr>
            <p:cNvPr id="14" name="Group 13">
              <a:extLst>
                <a:ext uri="{FF2B5EF4-FFF2-40B4-BE49-F238E27FC236}">
                  <a16:creationId xmlns:a16="http://schemas.microsoft.com/office/drawing/2014/main" id="{C9FE6742-8D44-494A-B4DA-7927608FF291}"/>
                </a:ext>
              </a:extLst>
            </p:cNvPr>
            <p:cNvGrpSpPr/>
            <p:nvPr/>
          </p:nvGrpSpPr>
          <p:grpSpPr>
            <a:xfrm>
              <a:off x="8486637" y="3906290"/>
              <a:ext cx="2065122" cy="1472184"/>
              <a:chOff x="5329366" y="4352861"/>
              <a:chExt cx="2065122" cy="1472184"/>
            </a:xfrm>
          </p:grpSpPr>
          <p:sp>
            <p:nvSpPr>
              <p:cNvPr id="19" name="Oval 18">
                <a:extLst>
                  <a:ext uri="{FF2B5EF4-FFF2-40B4-BE49-F238E27FC236}">
                    <a16:creationId xmlns:a16="http://schemas.microsoft.com/office/drawing/2014/main" id="{DF58F4C7-5594-484B-A1A4-72F9DCC409AF}"/>
                  </a:ext>
                </a:extLst>
              </p:cNvPr>
              <p:cNvSpPr/>
              <p:nvPr/>
            </p:nvSpPr>
            <p:spPr>
              <a:xfrm>
                <a:off x="6101045" y="435286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20" name="Oval 19">
                <a:extLst>
                  <a:ext uri="{FF2B5EF4-FFF2-40B4-BE49-F238E27FC236}">
                    <a16:creationId xmlns:a16="http://schemas.microsoft.com/office/drawing/2014/main" id="{6E2B3EBB-4B73-AF4F-860F-88B6C8C60689}"/>
                  </a:ext>
                </a:extLst>
              </p:cNvPr>
              <p:cNvSpPr/>
              <p:nvPr/>
            </p:nvSpPr>
            <p:spPr>
              <a:xfrm>
                <a:off x="532936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21" name="Oval 20">
                <a:extLst>
                  <a:ext uri="{FF2B5EF4-FFF2-40B4-BE49-F238E27FC236}">
                    <a16:creationId xmlns:a16="http://schemas.microsoft.com/office/drawing/2014/main" id="{1787B272-4B7F-344D-A664-6016C5692D0A}"/>
                  </a:ext>
                </a:extLst>
              </p:cNvPr>
              <p:cNvSpPr/>
              <p:nvPr/>
            </p:nvSpPr>
            <p:spPr>
              <a:xfrm>
                <a:off x="6108819"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22" name="Oval 21">
                <a:extLst>
                  <a:ext uri="{FF2B5EF4-FFF2-40B4-BE49-F238E27FC236}">
                    <a16:creationId xmlns:a16="http://schemas.microsoft.com/office/drawing/2014/main" id="{4A395AF9-A42A-0148-84B9-786EEAE1085C}"/>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23" name="Straight Arrow Connector 22">
                <a:extLst>
                  <a:ext uri="{FF2B5EF4-FFF2-40B4-BE49-F238E27FC236}">
                    <a16:creationId xmlns:a16="http://schemas.microsoft.com/office/drawing/2014/main" id="{2651818A-20E7-EF42-86C3-087609F5E490}"/>
                  </a:ext>
                </a:extLst>
              </p:cNvPr>
              <p:cNvCxnSpPr>
                <a:stCxn id="19" idx="4"/>
                <a:endCxn id="20" idx="0"/>
              </p:cNvCxnSpPr>
              <p:nvPr/>
            </p:nvCxnSpPr>
            <p:spPr>
              <a:xfrm flipH="1">
                <a:off x="5613571" y="488999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25EAC77-A030-7646-BAC6-20855AAE7525}"/>
                  </a:ext>
                </a:extLst>
              </p:cNvPr>
              <p:cNvCxnSpPr>
                <a:cxnSpLocks/>
                <a:stCxn id="19" idx="4"/>
                <a:endCxn id="21"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E6FDF24-0C48-0646-B5D6-AF978ECB55BD}"/>
                  </a:ext>
                </a:extLst>
              </p:cNvPr>
              <p:cNvCxnSpPr>
                <a:cxnSpLocks/>
                <a:endCxn id="22" idx="0"/>
              </p:cNvCxnSpPr>
              <p:nvPr/>
            </p:nvCxnSpPr>
            <p:spPr>
              <a:xfrm>
                <a:off x="6393024" y="488999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5" name="Oval 14">
              <a:extLst>
                <a:ext uri="{FF2B5EF4-FFF2-40B4-BE49-F238E27FC236}">
                  <a16:creationId xmlns:a16="http://schemas.microsoft.com/office/drawing/2014/main" id="{31682A25-1DBC-1146-B2CA-EFDD896A85A6}"/>
                </a:ext>
              </a:extLst>
            </p:cNvPr>
            <p:cNvSpPr/>
            <p:nvPr/>
          </p:nvSpPr>
          <p:spPr>
            <a:xfrm>
              <a:off x="7984594"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6" name="Oval 15">
              <a:extLst>
                <a:ext uri="{FF2B5EF4-FFF2-40B4-BE49-F238E27FC236}">
                  <a16:creationId xmlns:a16="http://schemas.microsoft.com/office/drawing/2014/main" id="{E8C5A35C-EDDA-2449-8FA8-E03CB0C26A3A}"/>
                </a:ext>
              </a:extLst>
            </p:cNvPr>
            <p:cNvSpPr/>
            <p:nvPr/>
          </p:nvSpPr>
          <p:spPr>
            <a:xfrm>
              <a:off x="8747462"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7" name="Straight Arrow Connector 16">
              <a:extLst>
                <a:ext uri="{FF2B5EF4-FFF2-40B4-BE49-F238E27FC236}">
                  <a16:creationId xmlns:a16="http://schemas.microsoft.com/office/drawing/2014/main" id="{7BE353EC-5610-7742-9944-C64DD1C7C206}"/>
                </a:ext>
              </a:extLst>
            </p:cNvPr>
            <p:cNvCxnSpPr>
              <a:cxnSpLocks/>
              <a:stCxn id="20" idx="4"/>
              <a:endCxn id="15" idx="0"/>
            </p:cNvCxnSpPr>
            <p:nvPr/>
          </p:nvCxnSpPr>
          <p:spPr>
            <a:xfrm flipH="1">
              <a:off x="8268799" y="5372684"/>
              <a:ext cx="502043"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547991E-F9DC-1F43-92D4-99CE15090072}"/>
                </a:ext>
              </a:extLst>
            </p:cNvPr>
            <p:cNvCxnSpPr>
              <a:cxnSpLocks/>
              <a:stCxn id="20" idx="4"/>
              <a:endCxn id="16" idx="0"/>
            </p:cNvCxnSpPr>
            <p:nvPr/>
          </p:nvCxnSpPr>
          <p:spPr>
            <a:xfrm>
              <a:off x="8770842" y="5372684"/>
              <a:ext cx="260825"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1D8F00E6-8930-0E45-9D73-B7B910B3C737}"/>
              </a:ext>
            </a:extLst>
          </p:cNvPr>
          <p:cNvGrpSpPr/>
          <p:nvPr/>
        </p:nvGrpSpPr>
        <p:grpSpPr>
          <a:xfrm>
            <a:off x="9132765" y="4813244"/>
            <a:ext cx="1935999" cy="1630852"/>
            <a:chOff x="4070967" y="3985875"/>
            <a:chExt cx="2567165" cy="2376622"/>
          </a:xfrm>
        </p:grpSpPr>
        <p:grpSp>
          <p:nvGrpSpPr>
            <p:cNvPr id="27" name="Group 26">
              <a:extLst>
                <a:ext uri="{FF2B5EF4-FFF2-40B4-BE49-F238E27FC236}">
                  <a16:creationId xmlns:a16="http://schemas.microsoft.com/office/drawing/2014/main" id="{C36A79C3-B16B-B445-B758-6A42A89B9677}"/>
                </a:ext>
              </a:extLst>
            </p:cNvPr>
            <p:cNvGrpSpPr/>
            <p:nvPr/>
          </p:nvGrpSpPr>
          <p:grpSpPr>
            <a:xfrm>
              <a:off x="4070967" y="3985875"/>
              <a:ext cx="2567165" cy="2368898"/>
              <a:chOff x="7984594" y="3906290"/>
              <a:chExt cx="2567165" cy="2368898"/>
            </a:xfrm>
          </p:grpSpPr>
          <p:grpSp>
            <p:nvGrpSpPr>
              <p:cNvPr id="30" name="Group 29">
                <a:extLst>
                  <a:ext uri="{FF2B5EF4-FFF2-40B4-BE49-F238E27FC236}">
                    <a16:creationId xmlns:a16="http://schemas.microsoft.com/office/drawing/2014/main" id="{7002D43F-A679-0048-A339-06E18FE0D00F}"/>
                  </a:ext>
                </a:extLst>
              </p:cNvPr>
              <p:cNvGrpSpPr/>
              <p:nvPr/>
            </p:nvGrpSpPr>
            <p:grpSpPr>
              <a:xfrm>
                <a:off x="8486637" y="3906290"/>
                <a:ext cx="2065122" cy="1472184"/>
                <a:chOff x="5329366" y="4352861"/>
                <a:chExt cx="2065122" cy="1472184"/>
              </a:xfrm>
            </p:grpSpPr>
            <p:sp>
              <p:nvSpPr>
                <p:cNvPr id="35" name="Oval 34">
                  <a:extLst>
                    <a:ext uri="{FF2B5EF4-FFF2-40B4-BE49-F238E27FC236}">
                      <a16:creationId xmlns:a16="http://schemas.microsoft.com/office/drawing/2014/main" id="{2F88290B-E20F-3849-89E6-A0A2CE226BD1}"/>
                    </a:ext>
                  </a:extLst>
                </p:cNvPr>
                <p:cNvSpPr/>
                <p:nvPr/>
              </p:nvSpPr>
              <p:spPr>
                <a:xfrm>
                  <a:off x="6101045" y="435286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36" name="Oval 35">
                  <a:extLst>
                    <a:ext uri="{FF2B5EF4-FFF2-40B4-BE49-F238E27FC236}">
                      <a16:creationId xmlns:a16="http://schemas.microsoft.com/office/drawing/2014/main" id="{B31085E4-34B3-9C43-901E-FFF2C5CE08E0}"/>
                    </a:ext>
                  </a:extLst>
                </p:cNvPr>
                <p:cNvSpPr/>
                <p:nvPr/>
              </p:nvSpPr>
              <p:spPr>
                <a:xfrm>
                  <a:off x="532936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37" name="Oval 36">
                  <a:extLst>
                    <a:ext uri="{FF2B5EF4-FFF2-40B4-BE49-F238E27FC236}">
                      <a16:creationId xmlns:a16="http://schemas.microsoft.com/office/drawing/2014/main" id="{35D8F985-3EB6-AA48-B7B3-016091734616}"/>
                    </a:ext>
                  </a:extLst>
                </p:cNvPr>
                <p:cNvSpPr/>
                <p:nvPr/>
              </p:nvSpPr>
              <p:spPr>
                <a:xfrm>
                  <a:off x="6108819" y="528791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38" name="Oval 37">
                  <a:extLst>
                    <a:ext uri="{FF2B5EF4-FFF2-40B4-BE49-F238E27FC236}">
                      <a16:creationId xmlns:a16="http://schemas.microsoft.com/office/drawing/2014/main" id="{CB0EFFB8-3A8C-FF44-94F8-3833D3B20219}"/>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39" name="Straight Arrow Connector 38">
                  <a:extLst>
                    <a:ext uri="{FF2B5EF4-FFF2-40B4-BE49-F238E27FC236}">
                      <a16:creationId xmlns:a16="http://schemas.microsoft.com/office/drawing/2014/main" id="{F191802C-715A-B144-B5B6-737460B17CAD}"/>
                    </a:ext>
                  </a:extLst>
                </p:cNvPr>
                <p:cNvCxnSpPr>
                  <a:stCxn id="35" idx="4"/>
                  <a:endCxn id="36" idx="0"/>
                </p:cNvCxnSpPr>
                <p:nvPr/>
              </p:nvCxnSpPr>
              <p:spPr>
                <a:xfrm flipH="1">
                  <a:off x="5613571" y="4889991"/>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F05D110B-14AD-444C-AD94-CBD82C4718CB}"/>
                    </a:ext>
                  </a:extLst>
                </p:cNvPr>
                <p:cNvCxnSpPr>
                  <a:cxnSpLocks/>
                  <a:stCxn id="35" idx="4"/>
                  <a:endCxn id="37" idx="0"/>
                </p:cNvCxnSpPr>
                <p:nvPr/>
              </p:nvCxnSpPr>
              <p:spPr>
                <a:xfrm>
                  <a:off x="6385250" y="488999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0D8FF137-687C-9B4A-9CE7-695DBC8C7C7A}"/>
                    </a:ext>
                  </a:extLst>
                </p:cNvPr>
                <p:cNvCxnSpPr>
                  <a:cxnSpLocks/>
                  <a:endCxn id="38" idx="0"/>
                </p:cNvCxnSpPr>
                <p:nvPr/>
              </p:nvCxnSpPr>
              <p:spPr>
                <a:xfrm>
                  <a:off x="6393024" y="488999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31" name="Oval 30">
                <a:extLst>
                  <a:ext uri="{FF2B5EF4-FFF2-40B4-BE49-F238E27FC236}">
                    <a16:creationId xmlns:a16="http://schemas.microsoft.com/office/drawing/2014/main" id="{73611158-AB8A-1949-B90A-9B761A543632}"/>
                  </a:ext>
                </a:extLst>
              </p:cNvPr>
              <p:cNvSpPr/>
              <p:nvPr/>
            </p:nvSpPr>
            <p:spPr>
              <a:xfrm>
                <a:off x="7984594"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32" name="Oval 31">
                <a:extLst>
                  <a:ext uri="{FF2B5EF4-FFF2-40B4-BE49-F238E27FC236}">
                    <a16:creationId xmlns:a16="http://schemas.microsoft.com/office/drawing/2014/main" id="{25898A7A-5839-B84B-9C1A-53423666E1CD}"/>
                  </a:ext>
                </a:extLst>
              </p:cNvPr>
              <p:cNvSpPr/>
              <p:nvPr/>
            </p:nvSpPr>
            <p:spPr>
              <a:xfrm>
                <a:off x="8747462" y="573805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33" name="Straight Arrow Connector 32">
                <a:extLst>
                  <a:ext uri="{FF2B5EF4-FFF2-40B4-BE49-F238E27FC236}">
                    <a16:creationId xmlns:a16="http://schemas.microsoft.com/office/drawing/2014/main" id="{D0D5E9BF-0DE8-E942-9B1C-B1957EA99B8A}"/>
                  </a:ext>
                </a:extLst>
              </p:cNvPr>
              <p:cNvCxnSpPr>
                <a:cxnSpLocks/>
                <a:stCxn id="36" idx="4"/>
                <a:endCxn id="31" idx="0"/>
              </p:cNvCxnSpPr>
              <p:nvPr/>
            </p:nvCxnSpPr>
            <p:spPr>
              <a:xfrm flipH="1">
                <a:off x="8268799" y="5372684"/>
                <a:ext cx="502043"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0C046E6-D7DD-FC48-AD80-ACC23ED9ED96}"/>
                  </a:ext>
                </a:extLst>
              </p:cNvPr>
              <p:cNvCxnSpPr>
                <a:cxnSpLocks/>
                <a:stCxn id="36" idx="4"/>
                <a:endCxn id="32" idx="0"/>
              </p:cNvCxnSpPr>
              <p:nvPr/>
            </p:nvCxnSpPr>
            <p:spPr>
              <a:xfrm>
                <a:off x="8770842" y="5372684"/>
                <a:ext cx="260825" cy="36537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cxnSp>
          <p:nvCxnSpPr>
            <p:cNvPr id="28" name="Straight Arrow Connector 27">
              <a:extLst>
                <a:ext uri="{FF2B5EF4-FFF2-40B4-BE49-F238E27FC236}">
                  <a16:creationId xmlns:a16="http://schemas.microsoft.com/office/drawing/2014/main" id="{4537C073-8DED-4946-9BC3-2D65AC462426}"/>
                </a:ext>
              </a:extLst>
            </p:cNvPr>
            <p:cNvCxnSpPr>
              <a:cxnSpLocks/>
            </p:cNvCxnSpPr>
            <p:nvPr/>
          </p:nvCxnSpPr>
          <p:spPr>
            <a:xfrm>
              <a:off x="5621120" y="5452871"/>
              <a:ext cx="7774"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9" name="Oval 28">
              <a:extLst>
                <a:ext uri="{FF2B5EF4-FFF2-40B4-BE49-F238E27FC236}">
                  <a16:creationId xmlns:a16="http://schemas.microsoft.com/office/drawing/2014/main" id="{8A37F587-1692-D343-A83E-C791F0A5417C}"/>
                </a:ext>
              </a:extLst>
            </p:cNvPr>
            <p:cNvSpPr/>
            <p:nvPr/>
          </p:nvSpPr>
          <p:spPr>
            <a:xfrm>
              <a:off x="5417084" y="5825367"/>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grpSp>
      <p:sp>
        <p:nvSpPr>
          <p:cNvPr id="42" name="Oval 41">
            <a:extLst>
              <a:ext uri="{FF2B5EF4-FFF2-40B4-BE49-F238E27FC236}">
                <a16:creationId xmlns:a16="http://schemas.microsoft.com/office/drawing/2014/main" id="{ED37891A-50B3-9841-A136-F254B4193A1D}"/>
              </a:ext>
            </a:extLst>
          </p:cNvPr>
          <p:cNvSpPr/>
          <p:nvPr/>
        </p:nvSpPr>
        <p:spPr>
          <a:xfrm>
            <a:off x="1285019" y="486537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3" name="Down Arrow 42">
            <a:extLst>
              <a:ext uri="{FF2B5EF4-FFF2-40B4-BE49-F238E27FC236}">
                <a16:creationId xmlns:a16="http://schemas.microsoft.com/office/drawing/2014/main" id="{F3BA1DEF-C3E8-E24B-A75F-210E7C15DE73}"/>
              </a:ext>
            </a:extLst>
          </p:cNvPr>
          <p:cNvSpPr/>
          <p:nvPr/>
        </p:nvSpPr>
        <p:spPr>
          <a:xfrm rot="16200000">
            <a:off x="2113005" y="5291397"/>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Down Arrow 43">
            <a:extLst>
              <a:ext uri="{FF2B5EF4-FFF2-40B4-BE49-F238E27FC236}">
                <a16:creationId xmlns:a16="http://schemas.microsoft.com/office/drawing/2014/main" id="{9ABD5B8F-87A7-0C42-84B7-9B7694019ED1}"/>
              </a:ext>
            </a:extLst>
          </p:cNvPr>
          <p:cNvSpPr/>
          <p:nvPr/>
        </p:nvSpPr>
        <p:spPr>
          <a:xfrm rot="16200000">
            <a:off x="5242449" y="5284029"/>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Down Arrow 44">
            <a:extLst>
              <a:ext uri="{FF2B5EF4-FFF2-40B4-BE49-F238E27FC236}">
                <a16:creationId xmlns:a16="http://schemas.microsoft.com/office/drawing/2014/main" id="{177DBA0E-64DA-5D45-B659-C3F79E989EEE}"/>
              </a:ext>
            </a:extLst>
          </p:cNvPr>
          <p:cNvSpPr/>
          <p:nvPr/>
        </p:nvSpPr>
        <p:spPr>
          <a:xfrm rot="16200000">
            <a:off x="8323883" y="5288340"/>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1008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dissolve">
                                      <p:cBhvr>
                                        <p:cTn id="7" dur="500"/>
                                        <p:tgtEl>
                                          <p:spTgt spid="4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dissolve">
                                      <p:cBhvr>
                                        <p:cTn id="10" dur="500"/>
                                        <p:tgtEl>
                                          <p:spTgt spid="43"/>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dissolve">
                                      <p:cBhvr>
                                        <p:cTn id="15" dur="500"/>
                                        <p:tgtEl>
                                          <p:spTgt spid="5"/>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dissolve">
                                      <p:cBhvr>
                                        <p:cTn id="18" dur="500"/>
                                        <p:tgtEl>
                                          <p:spTgt spid="44"/>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dissolve">
                                      <p:cBhvr>
                                        <p:cTn id="23" dur="500"/>
                                        <p:tgtEl>
                                          <p:spTgt spid="13"/>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5"/>
                                        </p:tgtEl>
                                        <p:attrNameLst>
                                          <p:attrName>style.visibility</p:attrName>
                                        </p:attrNameLst>
                                      </p:cBhvr>
                                      <p:to>
                                        <p:strVal val="visible"/>
                                      </p:to>
                                    </p:set>
                                    <p:animEffect transition="in" filter="dissolve">
                                      <p:cBhvr>
                                        <p:cTn id="26" dur="500"/>
                                        <p:tgtEl>
                                          <p:spTgt spid="45"/>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dissolve">
                                      <p:cBhvr>
                                        <p:cTn id="3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A* and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a:bodyPr>
          <a:lstStyle/>
          <a:p>
            <a:pPr>
              <a:spcBef>
                <a:spcPts val="0"/>
              </a:spcBef>
            </a:pPr>
            <a:r>
              <a:rPr lang="en-US" sz="2600" dirty="0"/>
              <a:t>When the heuristic is admissible…</a:t>
            </a:r>
          </a:p>
          <a:p>
            <a:pPr>
              <a:spcBef>
                <a:spcPts val="0"/>
              </a:spcBef>
            </a:pPr>
            <a:endParaRPr lang="en-US" sz="2600" dirty="0"/>
          </a:p>
          <a:p>
            <a:pPr>
              <a:spcBef>
                <a:spcPts val="0"/>
              </a:spcBef>
            </a:pPr>
            <a:r>
              <a:rPr lang="en-US" sz="2600" dirty="0"/>
              <a:t>A* is both </a:t>
            </a:r>
            <a:r>
              <a:rPr lang="en-US" sz="2600" b="1" dirty="0"/>
              <a:t>complete</a:t>
            </a:r>
            <a:r>
              <a:rPr lang="en-US" sz="2600" dirty="0"/>
              <a:t> and </a:t>
            </a:r>
            <a:r>
              <a:rPr lang="en-US" sz="2600" b="1" dirty="0"/>
              <a:t>optimal</a:t>
            </a:r>
            <a:r>
              <a:rPr lang="en-US" sz="2600" dirty="0"/>
              <a:t>.</a:t>
            </a:r>
          </a:p>
          <a:p>
            <a:pPr lvl="1">
              <a:spcBef>
                <a:spcPts val="0"/>
              </a:spcBef>
            </a:pPr>
            <a:r>
              <a:rPr lang="en-US" sz="2100" dirty="0"/>
              <a:t>Even in infinite spaces!</a:t>
            </a:r>
          </a:p>
        </p:txBody>
      </p:sp>
    </p:spTree>
    <p:extLst>
      <p:ext uri="{BB962C8B-B14F-4D97-AF65-F5344CB8AC3E}">
        <p14:creationId xmlns:p14="http://schemas.microsoft.com/office/powerpoint/2010/main" val="8390756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Designing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423217" y="1929865"/>
            <a:ext cx="10626813" cy="3849624"/>
          </a:xfrm>
        </p:spPr>
        <p:txBody>
          <a:bodyPr>
            <a:normAutofit lnSpcReduction="10000"/>
          </a:bodyPr>
          <a:lstStyle/>
          <a:p>
            <a:pPr>
              <a:spcBef>
                <a:spcPts val="0"/>
              </a:spcBef>
            </a:pPr>
            <a:r>
              <a:rPr lang="en-US" sz="2600" dirty="0"/>
              <a:t>When designing a heuristic, we often face a tradeoff between two important features.</a:t>
            </a:r>
          </a:p>
          <a:p>
            <a:pPr lvl="1">
              <a:spcBef>
                <a:spcPts val="0"/>
              </a:spcBef>
            </a:pPr>
            <a:r>
              <a:rPr lang="en-US" sz="1900" b="1" dirty="0"/>
              <a:t>Accuracy</a:t>
            </a:r>
            <a:r>
              <a:rPr lang="en-US" sz="1900" dirty="0"/>
              <a:t>: How well it estimates remaining work.</a:t>
            </a:r>
          </a:p>
          <a:p>
            <a:pPr lvl="2">
              <a:spcBef>
                <a:spcPts val="0"/>
              </a:spcBef>
            </a:pPr>
            <a:r>
              <a:rPr lang="en-US" sz="1800" dirty="0"/>
              <a:t>We like “Price is Right” style – “closest without going over”</a:t>
            </a:r>
          </a:p>
          <a:p>
            <a:pPr lvl="2">
              <a:spcBef>
                <a:spcPts val="0"/>
              </a:spcBef>
            </a:pPr>
            <a:r>
              <a:rPr lang="en-US" sz="1800" dirty="0"/>
              <a:t>Why?</a:t>
            </a:r>
          </a:p>
          <a:p>
            <a:pPr lvl="3">
              <a:spcBef>
                <a:spcPts val="0"/>
              </a:spcBef>
            </a:pPr>
            <a:r>
              <a:rPr lang="en-US" sz="1800" dirty="0"/>
              <a:t>If heuristic is “too low” might expand “bad nodes”</a:t>
            </a:r>
          </a:p>
          <a:p>
            <a:pPr lvl="1">
              <a:spcBef>
                <a:spcPts val="0"/>
              </a:spcBef>
            </a:pPr>
            <a:r>
              <a:rPr lang="en-US" sz="1900" b="1" dirty="0"/>
              <a:t>Speed</a:t>
            </a:r>
            <a:r>
              <a:rPr lang="en-US" sz="1900" dirty="0"/>
              <a:t>: How fast the heuristic can be computed.</a:t>
            </a:r>
          </a:p>
          <a:p>
            <a:pPr lvl="2">
              <a:spcBef>
                <a:spcPts val="0"/>
              </a:spcBef>
            </a:pPr>
            <a:r>
              <a:rPr lang="en-US" sz="1800" dirty="0"/>
              <a:t>The faster the better!</a:t>
            </a:r>
          </a:p>
          <a:p>
            <a:pPr lvl="2">
              <a:spcBef>
                <a:spcPts val="0"/>
              </a:spcBef>
            </a:pPr>
            <a:endParaRPr lang="en-US" sz="1800" dirty="0"/>
          </a:p>
          <a:p>
            <a:pPr>
              <a:spcBef>
                <a:spcPts val="0"/>
              </a:spcBef>
            </a:pPr>
            <a:r>
              <a:rPr lang="en-US" sz="2100" dirty="0"/>
              <a:t>Generally speaking: </a:t>
            </a:r>
          </a:p>
          <a:p>
            <a:pPr lvl="1">
              <a:spcBef>
                <a:spcPts val="0"/>
              </a:spcBef>
            </a:pPr>
            <a:r>
              <a:rPr lang="en-US" sz="1900" dirty="0"/>
              <a:t>More accurate heuristics take longer to compute.</a:t>
            </a:r>
          </a:p>
          <a:p>
            <a:pPr lvl="1">
              <a:spcBef>
                <a:spcPts val="0"/>
              </a:spcBef>
            </a:pPr>
            <a:r>
              <a:rPr lang="en-US" sz="1900" dirty="0"/>
              <a:t>Easily Computed Heuristics are less accurate.</a:t>
            </a:r>
          </a:p>
          <a:p>
            <a:pPr lvl="2">
              <a:spcBef>
                <a:spcPts val="0"/>
              </a:spcBef>
            </a:pPr>
            <a:endParaRPr lang="en-US" sz="1800" dirty="0"/>
          </a:p>
        </p:txBody>
      </p:sp>
      <p:pic>
        <p:nvPicPr>
          <p:cNvPr id="3" name="Picture 2">
            <a:extLst>
              <a:ext uri="{FF2B5EF4-FFF2-40B4-BE49-F238E27FC236}">
                <a16:creationId xmlns:a16="http://schemas.microsoft.com/office/drawing/2014/main" id="{8F45F283-42AF-5E48-A53B-42C640B14105}"/>
              </a:ext>
            </a:extLst>
          </p:cNvPr>
          <p:cNvPicPr>
            <a:picLocks noChangeAspect="1"/>
          </p:cNvPicPr>
          <p:nvPr/>
        </p:nvPicPr>
        <p:blipFill>
          <a:blip r:embed="rId3"/>
          <a:stretch>
            <a:fillRect/>
          </a:stretch>
        </p:blipFill>
        <p:spPr>
          <a:xfrm>
            <a:off x="7603869" y="2654575"/>
            <a:ext cx="4164914" cy="2772643"/>
          </a:xfrm>
          <a:prstGeom prst="rect">
            <a:avLst/>
          </a:prstGeom>
        </p:spPr>
      </p:pic>
    </p:spTree>
    <p:extLst>
      <p:ext uri="{BB962C8B-B14F-4D97-AF65-F5344CB8AC3E}">
        <p14:creationId xmlns:p14="http://schemas.microsoft.com/office/powerpoint/2010/main" val="732579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2" end="2"/>
                                            </p:txEl>
                                          </p:spTgt>
                                        </p:tgtEl>
                                        <p:attrNameLst>
                                          <p:attrName>style.visibility</p:attrName>
                                        </p:attrNameLst>
                                      </p:cBhvr>
                                      <p:to>
                                        <p:strVal val="visible"/>
                                      </p:to>
                                    </p:set>
                                    <p:animEffect transition="in" filter="dissolve">
                                      <p:cBhvr>
                                        <p:cTn id="12" dur="500"/>
                                        <p:tgtEl>
                                          <p:spTgt spid="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3" end="3"/>
                                            </p:txEl>
                                          </p:spTgt>
                                        </p:tgtEl>
                                        <p:attrNameLst>
                                          <p:attrName>style.visibility</p:attrName>
                                        </p:attrNameLst>
                                      </p:cBhvr>
                                      <p:to>
                                        <p:strVal val="visible"/>
                                      </p:to>
                                    </p:set>
                                    <p:animEffect transition="in" filter="dissolve">
                                      <p:cBhvr>
                                        <p:cTn id="17" dur="500"/>
                                        <p:tgtEl>
                                          <p:spTgt spid="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4" end="4"/>
                                            </p:txEl>
                                          </p:spTgt>
                                        </p:tgtEl>
                                        <p:attrNameLst>
                                          <p:attrName>style.visibility</p:attrName>
                                        </p:attrNameLst>
                                      </p:cBhvr>
                                      <p:to>
                                        <p:strVal val="visible"/>
                                      </p:to>
                                    </p:set>
                                    <p:animEffect transition="in" filter="dissolve">
                                      <p:cBhvr>
                                        <p:cTn id="22" dur="500"/>
                                        <p:tgtEl>
                                          <p:spTgt spid="3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9">
                                            <p:txEl>
                                              <p:pRg st="5" end="5"/>
                                            </p:txEl>
                                          </p:spTgt>
                                        </p:tgtEl>
                                        <p:attrNameLst>
                                          <p:attrName>style.visibility</p:attrName>
                                        </p:attrNameLst>
                                      </p:cBhvr>
                                      <p:to>
                                        <p:strVal val="visible"/>
                                      </p:to>
                                    </p:set>
                                    <p:animEffect transition="in" filter="dissolve">
                                      <p:cBhvr>
                                        <p:cTn id="27" dur="500"/>
                                        <p:tgtEl>
                                          <p:spTgt spid="39">
                                            <p:txEl>
                                              <p:pRg st="5" end="5"/>
                                            </p:txEl>
                                          </p:spTgt>
                                        </p:tgtEl>
                                      </p:cBhvr>
                                    </p:animEffect>
                                  </p:childTnLst>
                                </p:cTn>
                              </p:par>
                              <p:par>
                                <p:cTn id="28" presetID="9" presetClass="entr" presetSubtype="0" fill="hold" nodeType="withEffect">
                                  <p:stCondLst>
                                    <p:cond delay="0"/>
                                  </p:stCondLst>
                                  <p:childTnLst>
                                    <p:set>
                                      <p:cBhvr>
                                        <p:cTn id="29" dur="1" fill="hold">
                                          <p:stCondLst>
                                            <p:cond delay="0"/>
                                          </p:stCondLst>
                                        </p:cTn>
                                        <p:tgtEl>
                                          <p:spTgt spid="39">
                                            <p:txEl>
                                              <p:pRg st="6" end="6"/>
                                            </p:txEl>
                                          </p:spTgt>
                                        </p:tgtEl>
                                        <p:attrNameLst>
                                          <p:attrName>style.visibility</p:attrName>
                                        </p:attrNameLst>
                                      </p:cBhvr>
                                      <p:to>
                                        <p:strVal val="visible"/>
                                      </p:to>
                                    </p:set>
                                    <p:animEffect transition="in" filter="dissolve">
                                      <p:cBhvr>
                                        <p:cTn id="30" dur="500"/>
                                        <p:tgtEl>
                                          <p:spTgt spid="39">
                                            <p:txEl>
                                              <p:pRg st="6" end="6"/>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39">
                                            <p:txEl>
                                              <p:pRg st="8" end="8"/>
                                            </p:txEl>
                                          </p:spTgt>
                                        </p:tgtEl>
                                        <p:attrNameLst>
                                          <p:attrName>style.visibility</p:attrName>
                                        </p:attrNameLst>
                                      </p:cBhvr>
                                      <p:to>
                                        <p:strVal val="visible"/>
                                      </p:to>
                                    </p:set>
                                    <p:animEffect transition="in" filter="dissolve">
                                      <p:cBhvr>
                                        <p:cTn id="35" dur="500"/>
                                        <p:tgtEl>
                                          <p:spTgt spid="39">
                                            <p:txEl>
                                              <p:pRg st="8" end="8"/>
                                            </p:txEl>
                                          </p:spTgt>
                                        </p:tgtEl>
                                      </p:cBhvr>
                                    </p:animEffect>
                                  </p:childTnLst>
                                </p:cTn>
                              </p:par>
                              <p:par>
                                <p:cTn id="36" presetID="9" presetClass="entr" presetSubtype="0" fill="hold" nodeType="withEffect">
                                  <p:stCondLst>
                                    <p:cond delay="0"/>
                                  </p:stCondLst>
                                  <p:childTnLst>
                                    <p:set>
                                      <p:cBhvr>
                                        <p:cTn id="37" dur="1" fill="hold">
                                          <p:stCondLst>
                                            <p:cond delay="0"/>
                                          </p:stCondLst>
                                        </p:cTn>
                                        <p:tgtEl>
                                          <p:spTgt spid="39">
                                            <p:txEl>
                                              <p:pRg st="9" end="9"/>
                                            </p:txEl>
                                          </p:spTgt>
                                        </p:tgtEl>
                                        <p:attrNameLst>
                                          <p:attrName>style.visibility</p:attrName>
                                        </p:attrNameLst>
                                      </p:cBhvr>
                                      <p:to>
                                        <p:strVal val="visible"/>
                                      </p:to>
                                    </p:set>
                                    <p:animEffect transition="in" filter="dissolve">
                                      <p:cBhvr>
                                        <p:cTn id="38" dur="500"/>
                                        <p:tgtEl>
                                          <p:spTgt spid="39">
                                            <p:txEl>
                                              <p:pRg st="9" end="9"/>
                                            </p:txEl>
                                          </p:spTgt>
                                        </p:tgtEl>
                                      </p:cBhvr>
                                    </p:animEffect>
                                  </p:childTnLst>
                                </p:cTn>
                              </p:par>
                              <p:par>
                                <p:cTn id="39" presetID="9" presetClass="entr" presetSubtype="0" fill="hold" nodeType="withEffect">
                                  <p:stCondLst>
                                    <p:cond delay="0"/>
                                  </p:stCondLst>
                                  <p:childTnLst>
                                    <p:set>
                                      <p:cBhvr>
                                        <p:cTn id="40" dur="1" fill="hold">
                                          <p:stCondLst>
                                            <p:cond delay="0"/>
                                          </p:stCondLst>
                                        </p:cTn>
                                        <p:tgtEl>
                                          <p:spTgt spid="39">
                                            <p:txEl>
                                              <p:pRg st="10" end="10"/>
                                            </p:txEl>
                                          </p:spTgt>
                                        </p:tgtEl>
                                        <p:attrNameLst>
                                          <p:attrName>style.visibility</p:attrName>
                                        </p:attrNameLst>
                                      </p:cBhvr>
                                      <p:to>
                                        <p:strVal val="visible"/>
                                      </p:to>
                                    </p:set>
                                    <p:animEffect transition="in" filter="dissolve">
                                      <p:cBhvr>
                                        <p:cTn id="41"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Designing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lnSpcReduction="10000"/>
          </a:bodyPr>
          <a:lstStyle/>
          <a:p>
            <a:pPr marL="0" indent="0">
              <a:spcBef>
                <a:spcPts val="0"/>
              </a:spcBef>
              <a:buNone/>
            </a:pPr>
            <a:r>
              <a:rPr lang="en-US" sz="2600" dirty="0"/>
              <a:t>Many heuristics are based on solving a relaxed (simpler) version of the actual problem.</a:t>
            </a:r>
          </a:p>
          <a:p>
            <a:pPr marL="0" indent="0">
              <a:spcBef>
                <a:spcPts val="0"/>
              </a:spcBef>
              <a:buNone/>
            </a:pPr>
            <a:endParaRPr lang="en-US" sz="2600" dirty="0"/>
          </a:p>
          <a:p>
            <a:pPr marL="0" indent="0">
              <a:spcBef>
                <a:spcPts val="0"/>
              </a:spcBef>
              <a:buNone/>
            </a:pPr>
            <a:r>
              <a:rPr lang="en-US" sz="2600" dirty="0"/>
              <a:t>Like versions where you have fewer constraints, or more actions available to you. </a:t>
            </a:r>
          </a:p>
          <a:p>
            <a:pPr marL="0" indent="0">
              <a:spcBef>
                <a:spcPts val="0"/>
              </a:spcBef>
              <a:buNone/>
            </a:pPr>
            <a:endParaRPr lang="en-US" sz="2600" dirty="0"/>
          </a:p>
          <a:p>
            <a:pPr marL="0" indent="0">
              <a:spcBef>
                <a:spcPts val="0"/>
              </a:spcBef>
              <a:buNone/>
            </a:pPr>
            <a:r>
              <a:rPr lang="en-US" sz="2600" dirty="0"/>
              <a:t>Like how our we just saw! Our Manhattan Distance heuristic ignored obstacles in the search space!</a:t>
            </a:r>
          </a:p>
          <a:p>
            <a:pPr marL="0" indent="0">
              <a:spcBef>
                <a:spcPts val="0"/>
              </a:spcBef>
              <a:buNone/>
            </a:pPr>
            <a:r>
              <a:rPr lang="en-US" sz="2600" dirty="0"/>
              <a:t>	That is a sacrifice of accuracy, but it’s very easy to compute!</a:t>
            </a:r>
            <a:endParaRPr lang="en-US" dirty="0"/>
          </a:p>
        </p:txBody>
      </p:sp>
    </p:spTree>
    <p:extLst>
      <p:ext uri="{BB962C8B-B14F-4D97-AF65-F5344CB8AC3E}">
        <p14:creationId xmlns:p14="http://schemas.microsoft.com/office/powerpoint/2010/main" val="594444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4" end="4"/>
                                            </p:txEl>
                                          </p:spTgt>
                                        </p:tgtEl>
                                        <p:attrNameLst>
                                          <p:attrName>style.visibility</p:attrName>
                                        </p:attrNameLst>
                                      </p:cBhvr>
                                      <p:to>
                                        <p:strVal val="visible"/>
                                      </p:to>
                                    </p:set>
                                    <p:animEffect transition="in" filter="dissolve">
                                      <p:cBhvr>
                                        <p:cTn id="7" dur="500"/>
                                        <p:tgtEl>
                                          <p:spTgt spid="39">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5" end="5"/>
                                            </p:txEl>
                                          </p:spTgt>
                                        </p:tgtEl>
                                        <p:attrNameLst>
                                          <p:attrName>style.visibility</p:attrName>
                                        </p:attrNameLst>
                                      </p:cBhvr>
                                      <p:to>
                                        <p:strVal val="visible"/>
                                      </p:to>
                                    </p:set>
                                    <p:animEffect transition="in" filter="dissolve">
                                      <p:cBhvr>
                                        <p:cTn id="12" dur="500"/>
                                        <p:tgtEl>
                                          <p:spTgt spid="3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Designing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a:bodyPr>
          <a:lstStyle/>
          <a:p>
            <a:pPr marL="0" indent="0">
              <a:spcBef>
                <a:spcPts val="0"/>
              </a:spcBef>
              <a:buNone/>
            </a:pPr>
            <a:r>
              <a:rPr lang="en-US" sz="2600" dirty="0"/>
              <a:t>In real-world problems, accuracy is generally more valuable than speed.</a:t>
            </a:r>
          </a:p>
          <a:p>
            <a:pPr marL="0" indent="0">
              <a:spcBef>
                <a:spcPts val="0"/>
              </a:spcBef>
              <a:buNone/>
            </a:pPr>
            <a:r>
              <a:rPr lang="en-US" sz="2600" dirty="0"/>
              <a:t>Small improvements to accuracy can save an exponential amount of work.</a:t>
            </a:r>
          </a:p>
          <a:p>
            <a:pPr marL="0" indent="0">
              <a:spcBef>
                <a:spcPts val="0"/>
              </a:spcBef>
              <a:buNone/>
            </a:pPr>
            <a:endParaRPr lang="en-US" sz="2600" dirty="0"/>
          </a:p>
          <a:p>
            <a:pPr marL="0" indent="0">
              <a:spcBef>
                <a:spcPts val="0"/>
              </a:spcBef>
              <a:buNone/>
            </a:pPr>
            <a:r>
              <a:rPr lang="en-US" sz="2600" dirty="0"/>
              <a:t>What are sample heuristics</a:t>
            </a:r>
          </a:p>
          <a:p>
            <a:pPr marL="0" indent="0">
              <a:spcBef>
                <a:spcPts val="0"/>
              </a:spcBef>
              <a:buNone/>
            </a:pPr>
            <a:r>
              <a:rPr lang="en-US" sz="2600" dirty="0"/>
              <a:t> for the 8 puzzle?</a:t>
            </a:r>
          </a:p>
          <a:p>
            <a:pPr marL="0" indent="0">
              <a:spcBef>
                <a:spcPts val="0"/>
              </a:spcBef>
              <a:buNone/>
            </a:pPr>
            <a:endParaRPr lang="en-US" sz="2600" dirty="0"/>
          </a:p>
          <a:p>
            <a:pPr marL="0" indent="0">
              <a:spcBef>
                <a:spcPts val="0"/>
              </a:spcBef>
              <a:buNone/>
            </a:pPr>
            <a:r>
              <a:rPr lang="en-US" sz="2600" dirty="0"/>
              <a:t> </a:t>
            </a:r>
          </a:p>
        </p:txBody>
      </p:sp>
      <p:pic>
        <p:nvPicPr>
          <p:cNvPr id="7" name="Picture 2" descr="http://centurion2.com/AIHomework/Searching/8-Puzzle.JPG">
            <a:extLst>
              <a:ext uri="{FF2B5EF4-FFF2-40B4-BE49-F238E27FC236}">
                <a16:creationId xmlns:a16="http://schemas.microsoft.com/office/drawing/2014/main" id="{7C5C0EA4-0BFF-3040-B0B8-597C2AFFE4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02423" y="3158524"/>
            <a:ext cx="5906984" cy="326265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DE375CE-8AFF-4F33-BC04-210DC4F6DF32}"/>
              </a:ext>
            </a:extLst>
          </p:cNvPr>
          <p:cNvSpPr txBox="1"/>
          <p:nvPr/>
        </p:nvSpPr>
        <p:spPr>
          <a:xfrm>
            <a:off x="370390" y="4801425"/>
            <a:ext cx="5132033" cy="1938992"/>
          </a:xfrm>
          <a:prstGeom prst="rect">
            <a:avLst/>
          </a:prstGeom>
          <a:noFill/>
        </p:spPr>
        <p:txBody>
          <a:bodyPr wrap="square" rtlCol="0">
            <a:spAutoFit/>
          </a:bodyPr>
          <a:lstStyle/>
          <a:p>
            <a:pPr marL="0" indent="0">
              <a:spcBef>
                <a:spcPts val="0"/>
              </a:spcBef>
              <a:buNone/>
            </a:pPr>
            <a:r>
              <a:rPr lang="en-US" sz="1400" i="1" dirty="0"/>
              <a:t>h1</a:t>
            </a:r>
            <a:r>
              <a:rPr lang="en-US" sz="1400" dirty="0"/>
              <a:t>: number of misplaced tiles from goal state: </a:t>
            </a:r>
          </a:p>
          <a:p>
            <a:pPr marL="0" indent="0">
              <a:spcBef>
                <a:spcPts val="0"/>
              </a:spcBef>
              <a:buNone/>
            </a:pPr>
            <a:r>
              <a:rPr lang="en-US" sz="1400" dirty="0"/>
              <a:t> (here that would be 8 – every tile is wrong)</a:t>
            </a:r>
          </a:p>
          <a:p>
            <a:pPr marL="0" indent="0">
              <a:spcBef>
                <a:spcPts val="0"/>
              </a:spcBef>
              <a:buNone/>
            </a:pPr>
            <a:endParaRPr lang="en-US" sz="1400" dirty="0"/>
          </a:p>
          <a:p>
            <a:pPr marL="0" indent="0">
              <a:spcBef>
                <a:spcPts val="0"/>
              </a:spcBef>
              <a:buNone/>
            </a:pPr>
            <a:r>
              <a:rPr lang="en-US" sz="1400" dirty="0"/>
              <a:t> </a:t>
            </a:r>
            <a:r>
              <a:rPr lang="en-US" sz="1400" i="1" dirty="0"/>
              <a:t>h2</a:t>
            </a:r>
            <a:r>
              <a:rPr lang="en-US" sz="1400" dirty="0"/>
              <a:t>: sum of Manhattan distances from goal positions. </a:t>
            </a:r>
          </a:p>
          <a:p>
            <a:pPr marL="0" indent="0">
              <a:spcBef>
                <a:spcPts val="0"/>
              </a:spcBef>
              <a:buNone/>
            </a:pPr>
            <a:r>
              <a:rPr lang="en-US" sz="1400" dirty="0"/>
              <a:t>So 7 is ‘3’ away, 2 is ‘1’ away, 4 is ‘2’ away, etc.</a:t>
            </a:r>
          </a:p>
          <a:p>
            <a:pPr marL="0" indent="0">
              <a:spcBef>
                <a:spcPts val="0"/>
              </a:spcBef>
              <a:buNone/>
            </a:pPr>
            <a:r>
              <a:rPr lang="en-US" sz="1400" dirty="0"/>
              <a:t>We would end up with:</a:t>
            </a:r>
          </a:p>
          <a:p>
            <a:pPr marL="0" indent="0">
              <a:spcBef>
                <a:spcPts val="0"/>
              </a:spcBef>
              <a:buNone/>
            </a:pPr>
            <a:r>
              <a:rPr lang="en-US" sz="1800" dirty="0"/>
              <a:t>	3+1+2+2+2+3+3+2 = 18</a:t>
            </a:r>
          </a:p>
          <a:p>
            <a:endParaRPr lang="en-US" dirty="0"/>
          </a:p>
        </p:txBody>
      </p:sp>
    </p:spTree>
    <p:extLst>
      <p:ext uri="{BB962C8B-B14F-4D97-AF65-F5344CB8AC3E}">
        <p14:creationId xmlns:p14="http://schemas.microsoft.com/office/powerpoint/2010/main" val="804134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3" end="3"/>
                                            </p:txEl>
                                          </p:spTgt>
                                        </p:tgtEl>
                                        <p:attrNameLst>
                                          <p:attrName>style.visibility</p:attrName>
                                        </p:attrNameLst>
                                      </p:cBhvr>
                                      <p:to>
                                        <p:strVal val="visible"/>
                                      </p:to>
                                    </p:set>
                                    <p:animEffect transition="in" filter="dissolve">
                                      <p:cBhvr>
                                        <p:cTn id="12" dur="500"/>
                                        <p:tgtEl>
                                          <p:spTgt spid="39">
                                            <p:txEl>
                                              <p:pRg st="3" end="3"/>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9">
                                            <p:txEl>
                                              <p:pRg st="4" end="4"/>
                                            </p:txEl>
                                          </p:spTgt>
                                        </p:tgtEl>
                                        <p:attrNameLst>
                                          <p:attrName>style.visibility</p:attrName>
                                        </p:attrNameLst>
                                      </p:cBhvr>
                                      <p:to>
                                        <p:strVal val="visible"/>
                                      </p:to>
                                    </p:set>
                                    <p:animEffect transition="in" filter="dissolve">
                                      <p:cBhvr>
                                        <p:cTn id="15" dur="500"/>
                                        <p:tgtEl>
                                          <p:spTgt spid="39">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9">
                                            <p:txEl>
                                              <p:pRg st="6" end="6"/>
                                            </p:txEl>
                                          </p:spTgt>
                                        </p:tgtEl>
                                        <p:attrNameLst>
                                          <p:attrName>style.visibility</p:attrName>
                                        </p:attrNameLst>
                                      </p:cBhvr>
                                      <p:to>
                                        <p:strVal val="visible"/>
                                      </p:to>
                                    </p:set>
                                    <p:animEffect transition="in" filter="dissolve">
                                      <p:cBhvr>
                                        <p:cTn id="20"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599172" y="327957"/>
            <a:ext cx="10993655" cy="1371600"/>
          </a:xfrm>
        </p:spPr>
        <p:txBody>
          <a:bodyPr/>
          <a:lstStyle/>
          <a:p>
            <a:r>
              <a:rPr lang="en-US" dirty="0"/>
              <a:t>Designing Heuristics – comparing 8 puzzle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graphicFrame>
        <p:nvGraphicFramePr>
          <p:cNvPr id="3" name="Content Placeholder 2">
            <a:extLst>
              <a:ext uri="{FF2B5EF4-FFF2-40B4-BE49-F238E27FC236}">
                <a16:creationId xmlns:a16="http://schemas.microsoft.com/office/drawing/2014/main" id="{3F153825-2840-B447-A26D-BE2E81D2A8B4}"/>
              </a:ext>
            </a:extLst>
          </p:cNvPr>
          <p:cNvGraphicFramePr>
            <a:graphicFrameLocks noGrp="1"/>
          </p:cNvGraphicFramePr>
          <p:nvPr>
            <p:ph idx="1"/>
            <p:extLst>
              <p:ext uri="{D42A27DB-BD31-4B8C-83A1-F6EECF244321}">
                <p14:modId xmlns:p14="http://schemas.microsoft.com/office/powerpoint/2010/main" val="451004268"/>
              </p:ext>
            </p:extLst>
          </p:nvPr>
        </p:nvGraphicFramePr>
        <p:xfrm>
          <a:off x="1177490" y="1331019"/>
          <a:ext cx="9381424" cy="4820920"/>
        </p:xfrm>
        <a:graphic>
          <a:graphicData uri="http://schemas.openxmlformats.org/drawingml/2006/table">
            <a:tbl>
              <a:tblPr firstRow="1" bandRow="1">
                <a:tableStyleId>{5C22544A-7EE6-4342-B048-85BDC9FD1C3A}</a:tableStyleId>
              </a:tblPr>
              <a:tblGrid>
                <a:gridCol w="2364606">
                  <a:extLst>
                    <a:ext uri="{9D8B030D-6E8A-4147-A177-3AD203B41FA5}">
                      <a16:colId xmlns:a16="http://schemas.microsoft.com/office/drawing/2014/main" val="152121130"/>
                    </a:ext>
                  </a:extLst>
                </a:gridCol>
                <a:gridCol w="3421781">
                  <a:extLst>
                    <a:ext uri="{9D8B030D-6E8A-4147-A177-3AD203B41FA5}">
                      <a16:colId xmlns:a16="http://schemas.microsoft.com/office/drawing/2014/main" val="548822608"/>
                    </a:ext>
                  </a:extLst>
                </a:gridCol>
                <a:gridCol w="3595037">
                  <a:extLst>
                    <a:ext uri="{9D8B030D-6E8A-4147-A177-3AD203B41FA5}">
                      <a16:colId xmlns:a16="http://schemas.microsoft.com/office/drawing/2014/main" val="402241383"/>
                    </a:ext>
                  </a:extLst>
                </a:gridCol>
              </a:tblGrid>
              <a:tr h="370840">
                <a:tc>
                  <a:txBody>
                    <a:bodyPr/>
                    <a:lstStyle/>
                    <a:p>
                      <a:pPr algn="l"/>
                      <a:r>
                        <a:rPr lang="en-US" dirty="0"/>
                        <a:t>Solution length (d)</a:t>
                      </a:r>
                    </a:p>
                  </a:txBody>
                  <a:tcPr/>
                </a:tc>
                <a:tc>
                  <a:txBody>
                    <a:bodyPr/>
                    <a:lstStyle/>
                    <a:p>
                      <a:r>
                        <a:rPr lang="en-US" dirty="0"/>
                        <a:t>A* with </a:t>
                      </a:r>
                      <a:r>
                        <a:rPr lang="en-US" i="1" dirty="0"/>
                        <a:t>h1</a:t>
                      </a:r>
                      <a:r>
                        <a:rPr lang="en-US" i="0" dirty="0"/>
                        <a:t> – nodes generated</a:t>
                      </a:r>
                      <a:endParaRPr lang="en-US" i="1" dirty="0"/>
                    </a:p>
                  </a:txBody>
                  <a:tcPr/>
                </a:tc>
                <a:tc>
                  <a:txBody>
                    <a:bodyPr/>
                    <a:lstStyle/>
                    <a:p>
                      <a:r>
                        <a:rPr lang="en-US" dirty="0"/>
                        <a:t>A* with </a:t>
                      </a:r>
                      <a:r>
                        <a:rPr lang="en-US" i="1" dirty="0"/>
                        <a:t>h2</a:t>
                      </a:r>
                      <a:r>
                        <a:rPr lang="en-US" dirty="0"/>
                        <a:t> – nodes generated</a:t>
                      </a:r>
                    </a:p>
                  </a:txBody>
                  <a:tcPr/>
                </a:tc>
                <a:extLst>
                  <a:ext uri="{0D108BD9-81ED-4DB2-BD59-A6C34878D82A}">
                    <a16:rowId xmlns:a16="http://schemas.microsoft.com/office/drawing/2014/main" val="1539128294"/>
                  </a:ext>
                </a:extLst>
              </a:tr>
              <a:tr h="370840">
                <a:tc>
                  <a:txBody>
                    <a:bodyPr/>
                    <a:lstStyle/>
                    <a:p>
                      <a:pPr algn="l"/>
                      <a:r>
                        <a:rPr lang="en-US" dirty="0"/>
                        <a:t>2</a:t>
                      </a:r>
                    </a:p>
                  </a:txBody>
                  <a:tcPr/>
                </a:tc>
                <a:tc>
                  <a:txBody>
                    <a:bodyPr/>
                    <a:lstStyle/>
                    <a:p>
                      <a:r>
                        <a:rPr lang="en-US" dirty="0"/>
                        <a:t>6</a:t>
                      </a:r>
                    </a:p>
                  </a:txBody>
                  <a:tcPr/>
                </a:tc>
                <a:tc>
                  <a:txBody>
                    <a:bodyPr/>
                    <a:lstStyle/>
                    <a:p>
                      <a:r>
                        <a:rPr lang="en-US" dirty="0"/>
                        <a:t>6</a:t>
                      </a:r>
                    </a:p>
                  </a:txBody>
                  <a:tcPr/>
                </a:tc>
                <a:extLst>
                  <a:ext uri="{0D108BD9-81ED-4DB2-BD59-A6C34878D82A}">
                    <a16:rowId xmlns:a16="http://schemas.microsoft.com/office/drawing/2014/main" val="1010684652"/>
                  </a:ext>
                </a:extLst>
              </a:tr>
              <a:tr h="370840">
                <a:tc>
                  <a:txBody>
                    <a:bodyPr/>
                    <a:lstStyle/>
                    <a:p>
                      <a:pPr algn="l"/>
                      <a:r>
                        <a:rPr lang="en-US" dirty="0"/>
                        <a:t>4</a:t>
                      </a:r>
                    </a:p>
                  </a:txBody>
                  <a:tcPr/>
                </a:tc>
                <a:tc>
                  <a:txBody>
                    <a:bodyPr/>
                    <a:lstStyle/>
                    <a:p>
                      <a:r>
                        <a:rPr lang="en-US" dirty="0"/>
                        <a:t>13</a:t>
                      </a:r>
                    </a:p>
                  </a:txBody>
                  <a:tcPr/>
                </a:tc>
                <a:tc>
                  <a:txBody>
                    <a:bodyPr/>
                    <a:lstStyle/>
                    <a:p>
                      <a:r>
                        <a:rPr lang="en-US" dirty="0"/>
                        <a:t>12</a:t>
                      </a:r>
                    </a:p>
                  </a:txBody>
                  <a:tcPr/>
                </a:tc>
                <a:extLst>
                  <a:ext uri="{0D108BD9-81ED-4DB2-BD59-A6C34878D82A}">
                    <a16:rowId xmlns:a16="http://schemas.microsoft.com/office/drawing/2014/main" val="3009542664"/>
                  </a:ext>
                </a:extLst>
              </a:tr>
              <a:tr h="370840">
                <a:tc>
                  <a:txBody>
                    <a:bodyPr/>
                    <a:lstStyle/>
                    <a:p>
                      <a:pPr algn="l"/>
                      <a:r>
                        <a:rPr lang="en-US" dirty="0"/>
                        <a:t>6</a:t>
                      </a:r>
                    </a:p>
                  </a:txBody>
                  <a:tcPr/>
                </a:tc>
                <a:tc>
                  <a:txBody>
                    <a:bodyPr/>
                    <a:lstStyle/>
                    <a:p>
                      <a:r>
                        <a:rPr lang="en-US" dirty="0"/>
                        <a:t>20</a:t>
                      </a:r>
                    </a:p>
                  </a:txBody>
                  <a:tcPr/>
                </a:tc>
                <a:tc>
                  <a:txBody>
                    <a:bodyPr/>
                    <a:lstStyle/>
                    <a:p>
                      <a:r>
                        <a:rPr lang="en-US" dirty="0"/>
                        <a:t>18</a:t>
                      </a:r>
                    </a:p>
                  </a:txBody>
                  <a:tcPr/>
                </a:tc>
                <a:extLst>
                  <a:ext uri="{0D108BD9-81ED-4DB2-BD59-A6C34878D82A}">
                    <a16:rowId xmlns:a16="http://schemas.microsoft.com/office/drawing/2014/main" val="1640001219"/>
                  </a:ext>
                </a:extLst>
              </a:tr>
              <a:tr h="370840">
                <a:tc>
                  <a:txBody>
                    <a:bodyPr/>
                    <a:lstStyle/>
                    <a:p>
                      <a:pPr algn="l"/>
                      <a:r>
                        <a:rPr lang="en-US" dirty="0"/>
                        <a:t>8</a:t>
                      </a:r>
                    </a:p>
                  </a:txBody>
                  <a:tcPr/>
                </a:tc>
                <a:tc>
                  <a:txBody>
                    <a:bodyPr/>
                    <a:lstStyle/>
                    <a:p>
                      <a:r>
                        <a:rPr lang="en-US" dirty="0"/>
                        <a:t>39</a:t>
                      </a:r>
                    </a:p>
                  </a:txBody>
                  <a:tcPr/>
                </a:tc>
                <a:tc>
                  <a:txBody>
                    <a:bodyPr/>
                    <a:lstStyle/>
                    <a:p>
                      <a:r>
                        <a:rPr lang="en-US" dirty="0"/>
                        <a:t>25</a:t>
                      </a:r>
                    </a:p>
                  </a:txBody>
                  <a:tcPr/>
                </a:tc>
                <a:extLst>
                  <a:ext uri="{0D108BD9-81ED-4DB2-BD59-A6C34878D82A}">
                    <a16:rowId xmlns:a16="http://schemas.microsoft.com/office/drawing/2014/main" val="2608090462"/>
                  </a:ext>
                </a:extLst>
              </a:tr>
              <a:tr h="370840">
                <a:tc>
                  <a:txBody>
                    <a:bodyPr/>
                    <a:lstStyle/>
                    <a:p>
                      <a:pPr algn="l"/>
                      <a:r>
                        <a:rPr lang="en-US" dirty="0"/>
                        <a:t>10</a:t>
                      </a:r>
                    </a:p>
                  </a:txBody>
                  <a:tcPr/>
                </a:tc>
                <a:tc>
                  <a:txBody>
                    <a:bodyPr/>
                    <a:lstStyle/>
                    <a:p>
                      <a:r>
                        <a:rPr lang="en-US" dirty="0"/>
                        <a:t>93</a:t>
                      </a:r>
                    </a:p>
                  </a:txBody>
                  <a:tcPr/>
                </a:tc>
                <a:tc>
                  <a:txBody>
                    <a:bodyPr/>
                    <a:lstStyle/>
                    <a:p>
                      <a:r>
                        <a:rPr lang="en-US" dirty="0"/>
                        <a:t>39</a:t>
                      </a:r>
                    </a:p>
                  </a:txBody>
                  <a:tcPr/>
                </a:tc>
                <a:extLst>
                  <a:ext uri="{0D108BD9-81ED-4DB2-BD59-A6C34878D82A}">
                    <a16:rowId xmlns:a16="http://schemas.microsoft.com/office/drawing/2014/main" val="1427150775"/>
                  </a:ext>
                </a:extLst>
              </a:tr>
              <a:tr h="370840">
                <a:tc>
                  <a:txBody>
                    <a:bodyPr/>
                    <a:lstStyle/>
                    <a:p>
                      <a:pPr algn="l"/>
                      <a:r>
                        <a:rPr lang="en-US" dirty="0"/>
                        <a:t>12</a:t>
                      </a:r>
                    </a:p>
                  </a:txBody>
                  <a:tcPr/>
                </a:tc>
                <a:tc>
                  <a:txBody>
                    <a:bodyPr/>
                    <a:lstStyle/>
                    <a:p>
                      <a:r>
                        <a:rPr lang="en-US" dirty="0"/>
                        <a:t>227</a:t>
                      </a:r>
                    </a:p>
                  </a:txBody>
                  <a:tcPr/>
                </a:tc>
                <a:tc>
                  <a:txBody>
                    <a:bodyPr/>
                    <a:lstStyle/>
                    <a:p>
                      <a:r>
                        <a:rPr lang="en-US" dirty="0"/>
                        <a:t>73</a:t>
                      </a:r>
                    </a:p>
                  </a:txBody>
                  <a:tcPr/>
                </a:tc>
                <a:extLst>
                  <a:ext uri="{0D108BD9-81ED-4DB2-BD59-A6C34878D82A}">
                    <a16:rowId xmlns:a16="http://schemas.microsoft.com/office/drawing/2014/main" val="1961433101"/>
                  </a:ext>
                </a:extLst>
              </a:tr>
              <a:tr h="370840">
                <a:tc>
                  <a:txBody>
                    <a:bodyPr/>
                    <a:lstStyle/>
                    <a:p>
                      <a:pPr algn="l"/>
                      <a:r>
                        <a:rPr lang="en-US" dirty="0"/>
                        <a:t>14</a:t>
                      </a:r>
                    </a:p>
                  </a:txBody>
                  <a:tcPr/>
                </a:tc>
                <a:tc>
                  <a:txBody>
                    <a:bodyPr/>
                    <a:lstStyle/>
                    <a:p>
                      <a:r>
                        <a:rPr lang="en-US" dirty="0"/>
                        <a:t>539</a:t>
                      </a:r>
                    </a:p>
                  </a:txBody>
                  <a:tcPr/>
                </a:tc>
                <a:tc>
                  <a:txBody>
                    <a:bodyPr/>
                    <a:lstStyle/>
                    <a:p>
                      <a:r>
                        <a:rPr lang="en-US" dirty="0"/>
                        <a:t>113</a:t>
                      </a:r>
                    </a:p>
                  </a:txBody>
                  <a:tcPr/>
                </a:tc>
                <a:extLst>
                  <a:ext uri="{0D108BD9-81ED-4DB2-BD59-A6C34878D82A}">
                    <a16:rowId xmlns:a16="http://schemas.microsoft.com/office/drawing/2014/main" val="1467578130"/>
                  </a:ext>
                </a:extLst>
              </a:tr>
              <a:tr h="370840">
                <a:tc>
                  <a:txBody>
                    <a:bodyPr/>
                    <a:lstStyle/>
                    <a:p>
                      <a:pPr algn="l"/>
                      <a:r>
                        <a:rPr lang="en-US" dirty="0"/>
                        <a:t>16</a:t>
                      </a:r>
                    </a:p>
                  </a:txBody>
                  <a:tcPr/>
                </a:tc>
                <a:tc>
                  <a:txBody>
                    <a:bodyPr/>
                    <a:lstStyle/>
                    <a:p>
                      <a:r>
                        <a:rPr lang="en-US" dirty="0"/>
                        <a:t>1301</a:t>
                      </a:r>
                    </a:p>
                  </a:txBody>
                  <a:tcPr/>
                </a:tc>
                <a:tc>
                  <a:txBody>
                    <a:bodyPr/>
                    <a:lstStyle/>
                    <a:p>
                      <a:r>
                        <a:rPr lang="en-US" dirty="0"/>
                        <a:t>211</a:t>
                      </a:r>
                    </a:p>
                  </a:txBody>
                  <a:tcPr/>
                </a:tc>
                <a:extLst>
                  <a:ext uri="{0D108BD9-81ED-4DB2-BD59-A6C34878D82A}">
                    <a16:rowId xmlns:a16="http://schemas.microsoft.com/office/drawing/2014/main" val="381408285"/>
                  </a:ext>
                </a:extLst>
              </a:tr>
              <a:tr h="370840">
                <a:tc>
                  <a:txBody>
                    <a:bodyPr/>
                    <a:lstStyle/>
                    <a:p>
                      <a:pPr algn="l"/>
                      <a:r>
                        <a:rPr lang="en-US" dirty="0"/>
                        <a:t>18</a:t>
                      </a:r>
                    </a:p>
                  </a:txBody>
                  <a:tcPr/>
                </a:tc>
                <a:tc>
                  <a:txBody>
                    <a:bodyPr/>
                    <a:lstStyle/>
                    <a:p>
                      <a:r>
                        <a:rPr lang="en-US" dirty="0"/>
                        <a:t>3056</a:t>
                      </a:r>
                    </a:p>
                  </a:txBody>
                  <a:tcPr/>
                </a:tc>
                <a:tc>
                  <a:txBody>
                    <a:bodyPr/>
                    <a:lstStyle/>
                    <a:p>
                      <a:r>
                        <a:rPr lang="en-US" dirty="0"/>
                        <a:t>363</a:t>
                      </a:r>
                    </a:p>
                  </a:txBody>
                  <a:tcPr/>
                </a:tc>
                <a:extLst>
                  <a:ext uri="{0D108BD9-81ED-4DB2-BD59-A6C34878D82A}">
                    <a16:rowId xmlns:a16="http://schemas.microsoft.com/office/drawing/2014/main" val="662043743"/>
                  </a:ext>
                </a:extLst>
              </a:tr>
              <a:tr h="370840">
                <a:tc>
                  <a:txBody>
                    <a:bodyPr/>
                    <a:lstStyle/>
                    <a:p>
                      <a:pPr algn="l"/>
                      <a:r>
                        <a:rPr lang="en-US" dirty="0"/>
                        <a:t>20</a:t>
                      </a:r>
                    </a:p>
                  </a:txBody>
                  <a:tcPr/>
                </a:tc>
                <a:tc>
                  <a:txBody>
                    <a:bodyPr/>
                    <a:lstStyle/>
                    <a:p>
                      <a:r>
                        <a:rPr lang="en-US" dirty="0"/>
                        <a:t>7276</a:t>
                      </a:r>
                    </a:p>
                  </a:txBody>
                  <a:tcPr/>
                </a:tc>
                <a:tc>
                  <a:txBody>
                    <a:bodyPr/>
                    <a:lstStyle/>
                    <a:p>
                      <a:r>
                        <a:rPr lang="en-US" dirty="0"/>
                        <a:t>676</a:t>
                      </a:r>
                    </a:p>
                  </a:txBody>
                  <a:tcPr/>
                </a:tc>
                <a:extLst>
                  <a:ext uri="{0D108BD9-81ED-4DB2-BD59-A6C34878D82A}">
                    <a16:rowId xmlns:a16="http://schemas.microsoft.com/office/drawing/2014/main" val="1922845263"/>
                  </a:ext>
                </a:extLst>
              </a:tr>
              <a:tr h="370840">
                <a:tc>
                  <a:txBody>
                    <a:bodyPr/>
                    <a:lstStyle/>
                    <a:p>
                      <a:pPr algn="l"/>
                      <a:r>
                        <a:rPr lang="en-US" dirty="0"/>
                        <a:t>22</a:t>
                      </a:r>
                    </a:p>
                  </a:txBody>
                  <a:tcPr/>
                </a:tc>
                <a:tc>
                  <a:txBody>
                    <a:bodyPr/>
                    <a:lstStyle/>
                    <a:p>
                      <a:r>
                        <a:rPr lang="en-US" dirty="0"/>
                        <a:t>18094</a:t>
                      </a:r>
                    </a:p>
                  </a:txBody>
                  <a:tcPr/>
                </a:tc>
                <a:tc>
                  <a:txBody>
                    <a:bodyPr/>
                    <a:lstStyle/>
                    <a:p>
                      <a:r>
                        <a:rPr lang="en-US" dirty="0"/>
                        <a:t>1219</a:t>
                      </a:r>
                    </a:p>
                  </a:txBody>
                  <a:tcPr/>
                </a:tc>
                <a:extLst>
                  <a:ext uri="{0D108BD9-81ED-4DB2-BD59-A6C34878D82A}">
                    <a16:rowId xmlns:a16="http://schemas.microsoft.com/office/drawing/2014/main" val="452712900"/>
                  </a:ext>
                </a:extLst>
              </a:tr>
              <a:tr h="370840">
                <a:tc>
                  <a:txBody>
                    <a:bodyPr/>
                    <a:lstStyle/>
                    <a:p>
                      <a:pPr algn="l"/>
                      <a:r>
                        <a:rPr lang="en-US" dirty="0"/>
                        <a:t>24</a:t>
                      </a:r>
                    </a:p>
                  </a:txBody>
                  <a:tcPr/>
                </a:tc>
                <a:tc>
                  <a:txBody>
                    <a:bodyPr/>
                    <a:lstStyle/>
                    <a:p>
                      <a:r>
                        <a:rPr lang="en-US" dirty="0"/>
                        <a:t>39135</a:t>
                      </a:r>
                    </a:p>
                  </a:txBody>
                  <a:tcPr/>
                </a:tc>
                <a:tc>
                  <a:txBody>
                    <a:bodyPr/>
                    <a:lstStyle/>
                    <a:p>
                      <a:r>
                        <a:rPr lang="en-US" dirty="0"/>
                        <a:t>1641</a:t>
                      </a:r>
                    </a:p>
                  </a:txBody>
                  <a:tcPr/>
                </a:tc>
                <a:extLst>
                  <a:ext uri="{0D108BD9-81ED-4DB2-BD59-A6C34878D82A}">
                    <a16:rowId xmlns:a16="http://schemas.microsoft.com/office/drawing/2014/main" val="504524006"/>
                  </a:ext>
                </a:extLst>
              </a:tr>
            </a:tbl>
          </a:graphicData>
        </a:graphic>
      </p:graphicFrame>
    </p:spTree>
    <p:extLst>
      <p:ext uri="{BB962C8B-B14F-4D97-AF65-F5344CB8AC3E}">
        <p14:creationId xmlns:p14="http://schemas.microsoft.com/office/powerpoint/2010/main" val="372077071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Designing Heuristics.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77500" lnSpcReduction="20000"/>
          </a:bodyPr>
          <a:lstStyle/>
          <a:p>
            <a:pPr marL="0" indent="0">
              <a:spcBef>
                <a:spcPts val="0"/>
              </a:spcBef>
              <a:buNone/>
            </a:pPr>
            <a:r>
              <a:rPr lang="en-US" sz="2600" dirty="0"/>
              <a:t>A heuristic doesn’t strictly speaking have to be admissible.</a:t>
            </a:r>
          </a:p>
          <a:p>
            <a:pPr marL="0" indent="0">
              <a:spcBef>
                <a:spcPts val="0"/>
              </a:spcBef>
              <a:buNone/>
            </a:pPr>
            <a:endParaRPr lang="en-US" sz="2600" dirty="0"/>
          </a:p>
          <a:p>
            <a:pPr marL="0" indent="0">
              <a:spcBef>
                <a:spcPts val="0"/>
              </a:spcBef>
              <a:buNone/>
            </a:pPr>
            <a:r>
              <a:rPr lang="en-US" sz="2600" dirty="0"/>
              <a:t>There might be inadmissible heuristics that are more accurate or faster to compute.</a:t>
            </a:r>
          </a:p>
          <a:p>
            <a:pPr marL="0" indent="0">
              <a:spcBef>
                <a:spcPts val="0"/>
              </a:spcBef>
              <a:buNone/>
            </a:pPr>
            <a:endParaRPr lang="en-US" sz="2600" dirty="0"/>
          </a:p>
          <a:p>
            <a:pPr marL="0" indent="0">
              <a:spcBef>
                <a:spcPts val="0"/>
              </a:spcBef>
              <a:buNone/>
            </a:pPr>
            <a:r>
              <a:rPr lang="en-US" sz="2600" b="1" dirty="0"/>
              <a:t>Such heuristics do not guarantee optimality.</a:t>
            </a:r>
          </a:p>
          <a:p>
            <a:pPr marL="0" indent="0">
              <a:spcBef>
                <a:spcPts val="0"/>
              </a:spcBef>
              <a:buNone/>
            </a:pPr>
            <a:endParaRPr lang="en-US" sz="2600" dirty="0"/>
          </a:p>
          <a:p>
            <a:pPr marL="0" indent="0">
              <a:spcBef>
                <a:spcPts val="0"/>
              </a:spcBef>
              <a:buNone/>
            </a:pPr>
            <a:r>
              <a:rPr lang="en-US" sz="2600" dirty="0"/>
              <a:t>But this is often acceptable, as an optimal solution might take too long to find anyway.</a:t>
            </a:r>
          </a:p>
          <a:p>
            <a:pPr marL="0" indent="0">
              <a:spcBef>
                <a:spcPts val="0"/>
              </a:spcBef>
              <a:buNone/>
            </a:pPr>
            <a:r>
              <a:rPr lang="en-US" sz="2600" dirty="0"/>
              <a:t>	</a:t>
            </a:r>
          </a:p>
          <a:p>
            <a:pPr marL="0" indent="0" algn="ctr">
              <a:spcBef>
                <a:spcPts val="0"/>
              </a:spcBef>
              <a:buNone/>
            </a:pPr>
            <a:r>
              <a:rPr lang="en-US" sz="2600" i="1" dirty="0"/>
              <a:t>Becomes a question of accepting a solution, as opposed to demanding the best </a:t>
            </a:r>
            <a:r>
              <a:rPr lang="en-US" sz="2600" dirty="0"/>
              <a:t>solution.</a:t>
            </a:r>
          </a:p>
          <a:p>
            <a:pPr marL="0" indent="0">
              <a:spcBef>
                <a:spcPts val="0"/>
              </a:spcBef>
              <a:buNone/>
            </a:pPr>
            <a:endParaRPr lang="en-US" sz="2600" dirty="0"/>
          </a:p>
          <a:p>
            <a:pPr marL="0" indent="0">
              <a:spcBef>
                <a:spcPts val="0"/>
              </a:spcBef>
              <a:buNone/>
            </a:pPr>
            <a:r>
              <a:rPr lang="en-US" sz="2600" b="1" dirty="0"/>
              <a:t>Satisficing</a:t>
            </a:r>
            <a:r>
              <a:rPr lang="en-US" sz="2600" dirty="0"/>
              <a:t>: good enough</a:t>
            </a:r>
          </a:p>
          <a:p>
            <a:pPr marL="0" indent="0">
              <a:spcBef>
                <a:spcPts val="0"/>
              </a:spcBef>
              <a:buNone/>
            </a:pPr>
            <a:endParaRPr lang="en-US" sz="2600" dirty="0"/>
          </a:p>
        </p:txBody>
      </p:sp>
    </p:spTree>
    <p:extLst>
      <p:ext uri="{BB962C8B-B14F-4D97-AF65-F5344CB8AC3E}">
        <p14:creationId xmlns:p14="http://schemas.microsoft.com/office/powerpoint/2010/main" val="2220854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8" end="8"/>
                                            </p:txEl>
                                          </p:spTgt>
                                        </p:tgtEl>
                                        <p:attrNameLst>
                                          <p:attrName>style.visibility</p:attrName>
                                        </p:attrNameLst>
                                      </p:cBhvr>
                                      <p:to>
                                        <p:strVal val="visible"/>
                                      </p:to>
                                    </p:set>
                                    <p:animEffect transition="in" filter="dissolve">
                                      <p:cBhvr>
                                        <p:cTn id="7" dur="500"/>
                                        <p:tgtEl>
                                          <p:spTgt spid="39">
                                            <p:txEl>
                                              <p:pRg st="8" end="8"/>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10" end="10"/>
                                            </p:txEl>
                                          </p:spTgt>
                                        </p:tgtEl>
                                        <p:attrNameLst>
                                          <p:attrName>style.visibility</p:attrName>
                                        </p:attrNameLst>
                                      </p:cBhvr>
                                      <p:to>
                                        <p:strVal val="visible"/>
                                      </p:to>
                                    </p:set>
                                    <p:animEffect transition="in" filter="dissolve">
                                      <p:cBhvr>
                                        <p:cTn id="12"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Best-First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p:txBody>
          <a:bodyPr>
            <a:normAutofit fontScale="85000" lnSpcReduction="20000"/>
          </a:bodyPr>
          <a:lstStyle/>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Let V be the set of visited nodes, empty.</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Let F be the frontier, initially containing only the initial state.</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Loop:</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If F is empty, return failure.</a:t>
            </a:r>
          </a:p>
          <a:p>
            <a:pPr marL="514350" indent="-514350">
              <a:spcBef>
                <a:spcPts val="0"/>
              </a:spcBef>
              <a:spcAft>
                <a:spcPts val="0"/>
              </a:spcAft>
              <a:buFont typeface="+mj-lt"/>
              <a:buAutoNum type="arabicPeriod"/>
            </a:pPr>
            <a:r>
              <a:rPr lang="en-US" sz="2600" b="1" dirty="0">
                <a:latin typeface="Consolas" panose="020B0609020204030204" pitchFamily="49" charset="0"/>
                <a:cs typeface="Consolas" panose="020B0609020204030204" pitchFamily="49" charset="0"/>
              </a:rPr>
              <a:t>  Choose a node n to remove from F.</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If n is a solution, return n.</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Add n to V.</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For every successor s of n not in V or F:</a:t>
            </a:r>
          </a:p>
          <a:p>
            <a:pPr marL="514350" indent="-514350">
              <a:spcBef>
                <a:spcPts val="0"/>
              </a:spcBef>
              <a:spcAft>
                <a:spcPts val="0"/>
              </a:spcAft>
              <a:buFont typeface="+mj-lt"/>
              <a:buAutoNum type="arabicPeriod"/>
            </a:pPr>
            <a:r>
              <a:rPr lang="en-US" sz="2600" dirty="0">
                <a:latin typeface="Consolas" panose="020B0609020204030204" pitchFamily="49" charset="0"/>
                <a:cs typeface="Consolas" panose="020B0609020204030204" pitchFamily="49" charset="0"/>
              </a:rPr>
              <a:t>    Add s to F.</a:t>
            </a:r>
          </a:p>
          <a:p>
            <a:pPr marL="0" indent="0" algn="ctr">
              <a:spcBef>
                <a:spcPts val="0"/>
              </a:spcBef>
              <a:spcAft>
                <a:spcPts val="0"/>
              </a:spcAft>
              <a:buNone/>
            </a:pPr>
            <a:r>
              <a:rPr lang="en-US" sz="2600" b="1" dirty="0">
                <a:solidFill>
                  <a:srgbClr val="FF0000"/>
                </a:solidFill>
              </a:rPr>
              <a:t>Implement the frontier (F) as a min priority queue.</a:t>
            </a:r>
          </a:p>
          <a:p>
            <a:pPr marL="0" indent="0" algn="ctr">
              <a:spcBef>
                <a:spcPts val="0"/>
              </a:spcBef>
              <a:spcAft>
                <a:spcPts val="0"/>
              </a:spcAft>
              <a:buNone/>
            </a:pPr>
            <a:endParaRPr lang="en-US" sz="2600" b="1" dirty="0">
              <a:solidFill>
                <a:srgbClr val="FF0000"/>
              </a:solidFill>
            </a:endParaRPr>
          </a:p>
        </p:txBody>
      </p:sp>
    </p:spTree>
    <p:extLst>
      <p:ext uri="{BB962C8B-B14F-4D97-AF65-F5344CB8AC3E}">
        <p14:creationId xmlns:p14="http://schemas.microsoft.com/office/powerpoint/2010/main" val="3067248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xEl>
                                              <p:pRg st="9" end="9"/>
                                            </p:txEl>
                                          </p:spTgt>
                                        </p:tgtEl>
                                        <p:attrNameLst>
                                          <p:attrName>style.visibility</p:attrName>
                                        </p:attrNameLst>
                                      </p:cBhvr>
                                      <p:to>
                                        <p:strVal val="visible"/>
                                      </p:to>
                                    </p:set>
                                    <p:animEffect transition="in" filter="fade">
                                      <p:cBhvr>
                                        <p:cTn id="7" dur="500"/>
                                        <p:tgtEl>
                                          <p:spTgt spid="3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General Search Algorithm</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lnSpcReduction="10000"/>
          </a:bodyPr>
          <a:lstStyle/>
          <a:p>
            <a:pPr marL="0" indent="0">
              <a:spcBef>
                <a:spcPts val="0"/>
              </a:spcBef>
              <a:buNone/>
            </a:pPr>
            <a:r>
              <a:rPr lang="en-US" sz="2600" dirty="0"/>
              <a:t>Now, here’s the kicker…</a:t>
            </a:r>
          </a:p>
          <a:p>
            <a:pPr marL="0" indent="0">
              <a:spcBef>
                <a:spcPts val="0"/>
              </a:spcBef>
              <a:buNone/>
            </a:pPr>
            <a:endParaRPr lang="en-US" sz="2600" dirty="0"/>
          </a:p>
          <a:p>
            <a:pPr marL="0" indent="0">
              <a:spcBef>
                <a:spcPts val="0"/>
              </a:spcBef>
              <a:buNone/>
            </a:pPr>
            <a:r>
              <a:rPr lang="en-US" sz="2600" dirty="0"/>
              <a:t>We can use a min-priority queue for most kinds of search!</a:t>
            </a:r>
          </a:p>
          <a:p>
            <a:pPr marL="0" indent="0">
              <a:spcBef>
                <a:spcPts val="0"/>
              </a:spcBef>
              <a:buNone/>
            </a:pPr>
            <a:endParaRPr lang="en-US" sz="2600" dirty="0"/>
          </a:p>
          <a:p>
            <a:pPr marL="0" indent="0">
              <a:spcBef>
                <a:spcPts val="0"/>
              </a:spcBef>
              <a:buNone/>
            </a:pPr>
            <a:r>
              <a:rPr lang="en-US" sz="2600" dirty="0"/>
              <a:t>We just calculate the key differently!</a:t>
            </a:r>
          </a:p>
          <a:p>
            <a:pPr marL="0" indent="0">
              <a:spcBef>
                <a:spcPts val="0"/>
              </a:spcBef>
              <a:buNone/>
            </a:pPr>
            <a:endParaRPr lang="en-US" sz="2600" dirty="0"/>
          </a:p>
          <a:p>
            <a:pPr marL="0" indent="0">
              <a:spcBef>
                <a:spcPts val="0"/>
              </a:spcBef>
              <a:buNone/>
            </a:pPr>
            <a:r>
              <a:rPr lang="en-US" sz="2600" dirty="0"/>
              <a:t>Reminder: by min-priority queue, we mean the act of “popping/dequeuing” spits out the entry with the “lowest key”</a:t>
            </a:r>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p:txBody>
      </p:sp>
    </p:spTree>
    <p:extLst>
      <p:ext uri="{BB962C8B-B14F-4D97-AF65-F5344CB8AC3E}">
        <p14:creationId xmlns:p14="http://schemas.microsoft.com/office/powerpoint/2010/main" val="1418897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6" end="6"/>
                                            </p:txEl>
                                          </p:spTgt>
                                        </p:tgtEl>
                                        <p:attrNameLst>
                                          <p:attrName>style.visibility</p:attrName>
                                        </p:attrNameLst>
                                      </p:cBhvr>
                                      <p:to>
                                        <p:strVal val="visible"/>
                                      </p:to>
                                    </p:set>
                                    <p:animEffect transition="in" filter="dissolve">
                                      <p:cBhvr>
                                        <p:cTn id="7"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General Search Algorithm</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85000" lnSpcReduction="10000"/>
          </a:bodyPr>
          <a:lstStyle/>
          <a:p>
            <a:pPr marL="0" indent="0">
              <a:spcBef>
                <a:spcPts val="0"/>
              </a:spcBef>
              <a:buNone/>
            </a:pPr>
            <a:r>
              <a:rPr lang="en-US" sz="2600" dirty="0"/>
              <a:t>Let’s say that…</a:t>
            </a:r>
          </a:p>
          <a:p>
            <a:pPr marL="0" indent="0">
              <a:spcBef>
                <a:spcPts val="0"/>
              </a:spcBef>
              <a:buNone/>
            </a:pPr>
            <a:r>
              <a:rPr lang="en-US" sz="2600" dirty="0"/>
              <a:t> </a:t>
            </a:r>
            <a:r>
              <a:rPr lang="en-US" sz="2600" i="1" dirty="0"/>
              <a:t>d</a:t>
            </a:r>
            <a:r>
              <a:rPr lang="en-US" sz="2600" dirty="0"/>
              <a:t> = number of steps taken so far (e.g., number of roads travelled).</a:t>
            </a:r>
          </a:p>
          <a:p>
            <a:pPr marL="0" indent="0">
              <a:spcBef>
                <a:spcPts val="0"/>
              </a:spcBef>
              <a:buNone/>
            </a:pPr>
            <a:r>
              <a:rPr lang="en-US" sz="2600" dirty="0"/>
              <a:t> </a:t>
            </a:r>
            <a:r>
              <a:rPr lang="en-US" sz="2600" i="1" dirty="0"/>
              <a:t>g</a:t>
            </a:r>
            <a:r>
              <a:rPr lang="en-US" sz="2600" dirty="0"/>
              <a:t> = work done so far (e.g., miles travelled – the path cost).</a:t>
            </a:r>
          </a:p>
          <a:p>
            <a:pPr marL="0" indent="0">
              <a:spcBef>
                <a:spcPts val="0"/>
              </a:spcBef>
              <a:buNone/>
            </a:pPr>
            <a:r>
              <a:rPr lang="en-US" sz="2600" dirty="0"/>
              <a:t> </a:t>
            </a:r>
            <a:r>
              <a:rPr lang="en-US" sz="2600" i="1" dirty="0"/>
              <a:t>h</a:t>
            </a:r>
            <a:r>
              <a:rPr lang="en-US" sz="2600" dirty="0"/>
              <a:t> = estimated work remaining (e.g., miles remaining – the heuristic).</a:t>
            </a:r>
          </a:p>
          <a:p>
            <a:pPr marL="0" indent="0">
              <a:spcBef>
                <a:spcPts val="0"/>
              </a:spcBef>
              <a:buNone/>
            </a:pPr>
            <a:r>
              <a:rPr lang="en-US" sz="2600" b="1" dirty="0"/>
              <a:t>How do we compute the min-priority queue key for the following searches?</a:t>
            </a:r>
          </a:p>
          <a:p>
            <a:pPr>
              <a:spcBef>
                <a:spcPts val="0"/>
              </a:spcBef>
            </a:pPr>
            <a:r>
              <a:rPr lang="en-US" sz="2600" dirty="0"/>
              <a:t>Breadth-First Search: </a:t>
            </a:r>
          </a:p>
          <a:p>
            <a:pPr>
              <a:spcBef>
                <a:spcPts val="0"/>
              </a:spcBef>
            </a:pPr>
            <a:r>
              <a:rPr lang="en-US" sz="2600" dirty="0"/>
              <a:t>Depth-First Search:</a:t>
            </a:r>
          </a:p>
          <a:p>
            <a:pPr>
              <a:spcBef>
                <a:spcPts val="0"/>
              </a:spcBef>
            </a:pPr>
            <a:r>
              <a:rPr lang="en-US" sz="2600" dirty="0"/>
              <a:t>Uniform Cost Search:</a:t>
            </a:r>
          </a:p>
          <a:p>
            <a:pPr>
              <a:spcBef>
                <a:spcPts val="0"/>
              </a:spcBef>
            </a:pPr>
            <a:r>
              <a:rPr lang="en-US" sz="2600" dirty="0"/>
              <a:t>Greedy Search:</a:t>
            </a:r>
          </a:p>
          <a:p>
            <a:pPr>
              <a:spcBef>
                <a:spcPts val="0"/>
              </a:spcBef>
            </a:pPr>
            <a:r>
              <a:rPr lang="en-US" sz="2600" dirty="0"/>
              <a:t>A* Search:</a:t>
            </a:r>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p:txBody>
      </p:sp>
      <p:sp>
        <p:nvSpPr>
          <p:cNvPr id="3" name="TextBox 2">
            <a:extLst>
              <a:ext uri="{FF2B5EF4-FFF2-40B4-BE49-F238E27FC236}">
                <a16:creationId xmlns:a16="http://schemas.microsoft.com/office/drawing/2014/main" id="{F067E51E-8490-FD48-A6F0-85E2DD729555}"/>
              </a:ext>
            </a:extLst>
          </p:cNvPr>
          <p:cNvSpPr txBox="1"/>
          <p:nvPr/>
        </p:nvSpPr>
        <p:spPr>
          <a:xfrm>
            <a:off x="4287453" y="3941435"/>
            <a:ext cx="2092753" cy="2215991"/>
          </a:xfrm>
          <a:prstGeom prst="rect">
            <a:avLst/>
          </a:prstGeom>
          <a:noFill/>
        </p:spPr>
        <p:txBody>
          <a:bodyPr wrap="square" rtlCol="0">
            <a:spAutoFit/>
          </a:bodyPr>
          <a:lstStyle/>
          <a:p>
            <a:r>
              <a:rPr lang="en-US" sz="2400" dirty="0"/>
              <a:t> </a:t>
            </a:r>
            <a:r>
              <a:rPr lang="en-US" sz="2400" b="1" dirty="0"/>
              <a:t>d</a:t>
            </a:r>
          </a:p>
          <a:p>
            <a:r>
              <a:rPr lang="en-US" sz="2400" b="1" dirty="0"/>
              <a:t> -d</a:t>
            </a:r>
          </a:p>
          <a:p>
            <a:r>
              <a:rPr lang="en-US" sz="2400" dirty="0"/>
              <a:t> </a:t>
            </a:r>
            <a:r>
              <a:rPr lang="en-US" sz="2400" b="1" dirty="0"/>
              <a:t>g</a:t>
            </a:r>
          </a:p>
          <a:p>
            <a:r>
              <a:rPr lang="en-US" sz="2400" dirty="0"/>
              <a:t> </a:t>
            </a:r>
            <a:r>
              <a:rPr lang="en-US" sz="2400" b="1" dirty="0"/>
              <a:t>h</a:t>
            </a:r>
          </a:p>
          <a:p>
            <a:r>
              <a:rPr lang="en-US" sz="2400" b="1" dirty="0"/>
              <a:t> g + h</a:t>
            </a:r>
          </a:p>
          <a:p>
            <a:endParaRPr lang="en-US" dirty="0"/>
          </a:p>
        </p:txBody>
      </p:sp>
    </p:spTree>
    <p:extLst>
      <p:ext uri="{BB962C8B-B14F-4D97-AF65-F5344CB8AC3E}">
        <p14:creationId xmlns:p14="http://schemas.microsoft.com/office/powerpoint/2010/main" val="819447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Complexity of Best 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a:bodyPr>
          <a:lstStyle/>
          <a:p>
            <a:pPr marL="0" indent="0">
              <a:spcBef>
                <a:spcPts val="0"/>
              </a:spcBef>
              <a:buNone/>
            </a:pPr>
            <a:r>
              <a:rPr lang="en-US" sz="2600" dirty="0"/>
              <a:t>If we don’t keep track of which nodes have been visited, is A* still complete and optimal?</a:t>
            </a:r>
          </a:p>
          <a:p>
            <a:pPr marL="0" indent="0">
              <a:spcBef>
                <a:spcPts val="0"/>
              </a:spcBef>
              <a:buNone/>
            </a:pPr>
            <a:endParaRPr lang="en-US" sz="2600" dirty="0"/>
          </a:p>
          <a:p>
            <a:pPr marL="0" indent="0">
              <a:spcBef>
                <a:spcPts val="0"/>
              </a:spcBef>
              <a:buNone/>
            </a:pPr>
            <a:r>
              <a:rPr lang="en-US" sz="2600" dirty="0"/>
              <a:t>Yes!</a:t>
            </a:r>
          </a:p>
          <a:p>
            <a:pPr marL="0" indent="0">
              <a:spcBef>
                <a:spcPts val="0"/>
              </a:spcBef>
              <a:buNone/>
            </a:pPr>
            <a:endParaRPr lang="en-US" sz="2600" dirty="0"/>
          </a:p>
          <a:p>
            <a:pPr marL="0" indent="0">
              <a:spcBef>
                <a:spcPts val="0"/>
              </a:spcBef>
              <a:buNone/>
            </a:pPr>
            <a:r>
              <a:rPr lang="en-US" sz="2600" dirty="0"/>
              <a:t>Because A* considers the distance travelled so far, it naturally penalizes paths with loops. Thus, many implementations of A* do not use V (i.e., don’t keep track of visited nodes; only has the frontier).</a:t>
            </a:r>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p:txBody>
      </p:sp>
    </p:spTree>
    <p:extLst>
      <p:ext uri="{BB962C8B-B14F-4D97-AF65-F5344CB8AC3E}">
        <p14:creationId xmlns:p14="http://schemas.microsoft.com/office/powerpoint/2010/main" val="3794916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2" end="2"/>
                                            </p:txEl>
                                          </p:spTgt>
                                        </p:tgtEl>
                                        <p:attrNameLst>
                                          <p:attrName>style.visibility</p:attrName>
                                        </p:attrNameLst>
                                      </p:cBhvr>
                                      <p:to>
                                        <p:strVal val="visible"/>
                                      </p:to>
                                    </p:set>
                                    <p:animEffect transition="in" filter="dissolve">
                                      <p:cBhvr>
                                        <p:cTn id="7" dur="500"/>
                                        <p:tgtEl>
                                          <p:spTgt spid="39">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4" end="4"/>
                                            </p:txEl>
                                          </p:spTgt>
                                        </p:tgtEl>
                                        <p:attrNameLst>
                                          <p:attrName>style.visibility</p:attrName>
                                        </p:attrNameLst>
                                      </p:cBhvr>
                                      <p:to>
                                        <p:strVal val="visible"/>
                                      </p:to>
                                    </p:set>
                                    <p:animEffect transition="in" filter="dissolve">
                                      <p:cBhvr>
                                        <p:cTn id="12" dur="500"/>
                                        <p:tgtEl>
                                          <p:spTgt spid="3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 Different flavors of Uninformed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a:bodyPr>
          <a:lstStyle/>
          <a:p>
            <a:r>
              <a:rPr lang="en-US" sz="2400" dirty="0"/>
              <a:t>What were some of the different types of uninformed search?</a:t>
            </a:r>
          </a:p>
          <a:p>
            <a:r>
              <a:rPr lang="en-US" sz="2400" b="1" dirty="0"/>
              <a:t>Depth-First Search</a:t>
            </a:r>
          </a:p>
          <a:p>
            <a:pPr lvl="1"/>
            <a:r>
              <a:rPr lang="en-US" sz="2200" dirty="0"/>
              <a:t>Uses a stack (LIFO) for the frontier.</a:t>
            </a:r>
          </a:p>
          <a:p>
            <a:pPr lvl="1"/>
            <a:r>
              <a:rPr lang="en-US" sz="2200" b="1" dirty="0"/>
              <a:t>Not Complete!</a:t>
            </a:r>
            <a:r>
              <a:rPr lang="en-US" sz="2200" dirty="0"/>
              <a:t> </a:t>
            </a:r>
            <a:r>
              <a:rPr lang="en-US" sz="2200" b="1" dirty="0"/>
              <a:t>Not</a:t>
            </a:r>
            <a:r>
              <a:rPr lang="en-US" sz="2200" dirty="0"/>
              <a:t> </a:t>
            </a:r>
            <a:r>
              <a:rPr lang="en-US" sz="2200" b="1" dirty="0"/>
              <a:t>optimal</a:t>
            </a:r>
            <a:r>
              <a:rPr lang="en-US" sz="2200" dirty="0"/>
              <a:t>!</a:t>
            </a:r>
          </a:p>
          <a:p>
            <a:pPr lvl="1"/>
            <a:r>
              <a:rPr lang="en-US" sz="2200" dirty="0"/>
              <a:t>Not particularly time efficient. </a:t>
            </a:r>
            <a:r>
              <a:rPr lang="en-US" sz="2200" i="1" dirty="0"/>
              <a:t>O(</a:t>
            </a:r>
            <a:r>
              <a:rPr lang="en-US" sz="2200" i="1" dirty="0" err="1"/>
              <a:t>b</a:t>
            </a:r>
            <a:r>
              <a:rPr lang="en-US" sz="2200" i="1" baseline="30000" dirty="0" err="1"/>
              <a:t>m</a:t>
            </a:r>
            <a:r>
              <a:rPr lang="en-US" sz="2200" i="1" dirty="0"/>
              <a:t>)</a:t>
            </a:r>
            <a:r>
              <a:rPr lang="en-US" sz="2200" dirty="0"/>
              <a:t>. – </a:t>
            </a:r>
            <a:r>
              <a:rPr lang="en-US" sz="2200" i="1" dirty="0"/>
              <a:t>m</a:t>
            </a:r>
            <a:r>
              <a:rPr lang="en-US" sz="2200" dirty="0"/>
              <a:t> is maximum depth of a node.</a:t>
            </a:r>
          </a:p>
          <a:p>
            <a:pPr lvl="1"/>
            <a:r>
              <a:rPr lang="en-US" sz="2200" dirty="0"/>
              <a:t>But better with memory: </a:t>
            </a:r>
            <a:r>
              <a:rPr lang="en-US" sz="2200" i="1" dirty="0"/>
              <a:t>O(</a:t>
            </a:r>
            <a:r>
              <a:rPr lang="en-US" sz="2200" i="1" dirty="0" err="1"/>
              <a:t>bm</a:t>
            </a:r>
            <a:r>
              <a:rPr lang="en-US" sz="2200" i="1" dirty="0"/>
              <a:t>)</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46" name="Group 45">
            <a:extLst>
              <a:ext uri="{FF2B5EF4-FFF2-40B4-BE49-F238E27FC236}">
                <a16:creationId xmlns:a16="http://schemas.microsoft.com/office/drawing/2014/main" id="{3717CFF7-BB08-B14B-9DED-20C0D7F12530}"/>
              </a:ext>
            </a:extLst>
          </p:cNvPr>
          <p:cNvGrpSpPr/>
          <p:nvPr/>
        </p:nvGrpSpPr>
        <p:grpSpPr>
          <a:xfrm>
            <a:off x="463713" y="5204209"/>
            <a:ext cx="1785865" cy="879060"/>
            <a:chOff x="2833296" y="4352861"/>
            <a:chExt cx="4561192" cy="1472184"/>
          </a:xfrm>
        </p:grpSpPr>
        <p:sp>
          <p:nvSpPr>
            <p:cNvPr id="47" name="Oval 46">
              <a:extLst>
                <a:ext uri="{FF2B5EF4-FFF2-40B4-BE49-F238E27FC236}">
                  <a16:creationId xmlns:a16="http://schemas.microsoft.com/office/drawing/2014/main" id="{1DEFA862-7489-2D4A-8E15-179AFC46F070}"/>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48" name="Oval 47">
              <a:extLst>
                <a:ext uri="{FF2B5EF4-FFF2-40B4-BE49-F238E27FC236}">
                  <a16:creationId xmlns:a16="http://schemas.microsoft.com/office/drawing/2014/main" id="{83CFAE93-947F-6647-B920-EE6E9C914622}"/>
                </a:ext>
              </a:extLst>
            </p:cNvPr>
            <p:cNvSpPr/>
            <p:nvPr/>
          </p:nvSpPr>
          <p:spPr>
            <a:xfrm>
              <a:off x="2833296"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49" name="Oval 48">
              <a:extLst>
                <a:ext uri="{FF2B5EF4-FFF2-40B4-BE49-F238E27FC236}">
                  <a16:creationId xmlns:a16="http://schemas.microsoft.com/office/drawing/2014/main" id="{7B0E61A5-F2E8-BA43-80EB-F2BBDE276A0F}"/>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50" name="Oval 49">
              <a:extLst>
                <a:ext uri="{FF2B5EF4-FFF2-40B4-BE49-F238E27FC236}">
                  <a16:creationId xmlns:a16="http://schemas.microsoft.com/office/drawing/2014/main" id="{88BF5ED0-E654-2445-BC40-97E62519C447}"/>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51" name="Straight Arrow Connector 50">
              <a:extLst>
                <a:ext uri="{FF2B5EF4-FFF2-40B4-BE49-F238E27FC236}">
                  <a16:creationId xmlns:a16="http://schemas.microsoft.com/office/drawing/2014/main" id="{3E1EA81D-A18C-6A4A-83C8-7087BDC6A31A}"/>
                </a:ext>
              </a:extLst>
            </p:cNvPr>
            <p:cNvCxnSpPr>
              <a:stCxn id="47" idx="4"/>
              <a:endCxn id="4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373EF41-69F2-0341-85C2-3E35941196D0}"/>
                </a:ext>
              </a:extLst>
            </p:cNvPr>
            <p:cNvCxnSpPr>
              <a:cxnSpLocks/>
              <a:stCxn id="47" idx="4"/>
              <a:endCxn id="4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9F919BD-7586-7546-8324-08C14AB7E5EF}"/>
                </a:ext>
              </a:extLst>
            </p:cNvPr>
            <p:cNvCxnSpPr>
              <a:cxnSpLocks/>
              <a:stCxn id="47" idx="4"/>
              <a:endCxn id="5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7D7EEEAA-0B44-6942-B214-2B7BA7841F35}"/>
              </a:ext>
            </a:extLst>
          </p:cNvPr>
          <p:cNvGrpSpPr/>
          <p:nvPr/>
        </p:nvGrpSpPr>
        <p:grpSpPr>
          <a:xfrm>
            <a:off x="2494003" y="5093975"/>
            <a:ext cx="1807440" cy="1254358"/>
            <a:chOff x="5491912" y="902044"/>
            <a:chExt cx="5475945" cy="2352428"/>
          </a:xfrm>
        </p:grpSpPr>
        <p:cxnSp>
          <p:nvCxnSpPr>
            <p:cNvPr id="54" name="Straight Arrow Connector 53">
              <a:extLst>
                <a:ext uri="{FF2B5EF4-FFF2-40B4-BE49-F238E27FC236}">
                  <a16:creationId xmlns:a16="http://schemas.microsoft.com/office/drawing/2014/main" id="{409E907F-0982-304A-9C17-E4F7D42DE19A}"/>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EB715845-62BB-924E-A3AD-8056A8A6FCA7}"/>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56" name="Group 55">
              <a:extLst>
                <a:ext uri="{FF2B5EF4-FFF2-40B4-BE49-F238E27FC236}">
                  <a16:creationId xmlns:a16="http://schemas.microsoft.com/office/drawing/2014/main" id="{5A902EF8-7D29-F94C-979B-AEFDA8620BDB}"/>
                </a:ext>
              </a:extLst>
            </p:cNvPr>
            <p:cNvGrpSpPr/>
            <p:nvPr/>
          </p:nvGrpSpPr>
          <p:grpSpPr>
            <a:xfrm>
              <a:off x="6406665" y="902044"/>
              <a:ext cx="4561192" cy="1472184"/>
              <a:chOff x="2833296" y="4352861"/>
              <a:chExt cx="4561192" cy="1472184"/>
            </a:xfrm>
          </p:grpSpPr>
          <p:sp>
            <p:nvSpPr>
              <p:cNvPr id="57" name="Oval 56">
                <a:extLst>
                  <a:ext uri="{FF2B5EF4-FFF2-40B4-BE49-F238E27FC236}">
                    <a16:creationId xmlns:a16="http://schemas.microsoft.com/office/drawing/2014/main" id="{ABF4A0F5-BF59-9143-9201-54A9EC09B399}"/>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58" name="Oval 57">
                <a:extLst>
                  <a:ext uri="{FF2B5EF4-FFF2-40B4-BE49-F238E27FC236}">
                    <a16:creationId xmlns:a16="http://schemas.microsoft.com/office/drawing/2014/main" id="{28D96CC1-B419-EB44-8C87-95FE6CDC9F8E}"/>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59" name="Oval 58">
                <a:extLst>
                  <a:ext uri="{FF2B5EF4-FFF2-40B4-BE49-F238E27FC236}">
                    <a16:creationId xmlns:a16="http://schemas.microsoft.com/office/drawing/2014/main" id="{C69D087E-2A78-7749-B517-DCFB0D959A8A}"/>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60" name="Oval 59">
                <a:extLst>
                  <a:ext uri="{FF2B5EF4-FFF2-40B4-BE49-F238E27FC236}">
                    <a16:creationId xmlns:a16="http://schemas.microsoft.com/office/drawing/2014/main" id="{C1630888-7661-0E41-9297-E2F9E3B65C44}"/>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61" name="Straight Arrow Connector 60">
                <a:extLst>
                  <a:ext uri="{FF2B5EF4-FFF2-40B4-BE49-F238E27FC236}">
                    <a16:creationId xmlns:a16="http://schemas.microsoft.com/office/drawing/2014/main" id="{62F1373F-DA2D-A940-A735-7524AF59BEEF}"/>
                  </a:ext>
                </a:extLst>
              </p:cNvPr>
              <p:cNvCxnSpPr>
                <a:stCxn id="57" idx="4"/>
                <a:endCxn id="5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9895305D-EF75-BF4A-8184-F1D6FAF416FB}"/>
                  </a:ext>
                </a:extLst>
              </p:cNvPr>
              <p:cNvCxnSpPr>
                <a:cxnSpLocks/>
                <a:stCxn id="57" idx="4"/>
                <a:endCxn id="5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61E752EE-F8C9-4B4C-B381-F7EBDF3BA618}"/>
                  </a:ext>
                </a:extLst>
              </p:cNvPr>
              <p:cNvCxnSpPr>
                <a:cxnSpLocks/>
                <a:stCxn id="57" idx="4"/>
                <a:endCxn id="6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64" name="Oval 63">
              <a:extLst>
                <a:ext uri="{FF2B5EF4-FFF2-40B4-BE49-F238E27FC236}">
                  <a16:creationId xmlns:a16="http://schemas.microsoft.com/office/drawing/2014/main" id="{7DDA0637-7359-AD41-951E-F7267551AFC1}"/>
                </a:ext>
              </a:extLst>
            </p:cNvPr>
            <p:cNvSpPr/>
            <p:nvPr/>
          </p:nvSpPr>
          <p:spPr>
            <a:xfrm>
              <a:off x="5491912"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65" name="Oval 64">
              <a:extLst>
                <a:ext uri="{FF2B5EF4-FFF2-40B4-BE49-F238E27FC236}">
                  <a16:creationId xmlns:a16="http://schemas.microsoft.com/office/drawing/2014/main" id="{98545EB9-9005-1F4B-B1C2-60A1BF293F46}"/>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grpSp>
      <p:grpSp>
        <p:nvGrpSpPr>
          <p:cNvPr id="83" name="Group 82">
            <a:extLst>
              <a:ext uri="{FF2B5EF4-FFF2-40B4-BE49-F238E27FC236}">
                <a16:creationId xmlns:a16="http://schemas.microsoft.com/office/drawing/2014/main" id="{E64FA9A8-6724-4E43-88BC-E31D2D628F49}"/>
              </a:ext>
            </a:extLst>
          </p:cNvPr>
          <p:cNvGrpSpPr/>
          <p:nvPr/>
        </p:nvGrpSpPr>
        <p:grpSpPr>
          <a:xfrm>
            <a:off x="4646973" y="4967536"/>
            <a:ext cx="1960780" cy="1449288"/>
            <a:chOff x="4860087" y="902044"/>
            <a:chExt cx="6107770" cy="3259307"/>
          </a:xfrm>
        </p:grpSpPr>
        <p:cxnSp>
          <p:nvCxnSpPr>
            <p:cNvPr id="67" name="Straight Arrow Connector 66">
              <a:extLst>
                <a:ext uri="{FF2B5EF4-FFF2-40B4-BE49-F238E27FC236}">
                  <a16:creationId xmlns:a16="http://schemas.microsoft.com/office/drawing/2014/main" id="{2432CB52-D4E6-4F47-8CCD-B5AD0A740C7E}"/>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9CCE328A-46E4-3142-9EB2-DDD6542452A6}"/>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F821657C-2FAE-F048-936D-A36D74C58908}"/>
                </a:ext>
              </a:extLst>
            </p:cNvPr>
            <p:cNvGrpSpPr/>
            <p:nvPr/>
          </p:nvGrpSpPr>
          <p:grpSpPr>
            <a:xfrm>
              <a:off x="6406665" y="902044"/>
              <a:ext cx="4561192" cy="1472184"/>
              <a:chOff x="2833296" y="4352861"/>
              <a:chExt cx="4561192" cy="1472184"/>
            </a:xfrm>
          </p:grpSpPr>
          <p:sp>
            <p:nvSpPr>
              <p:cNvPr id="70" name="Oval 69">
                <a:extLst>
                  <a:ext uri="{FF2B5EF4-FFF2-40B4-BE49-F238E27FC236}">
                    <a16:creationId xmlns:a16="http://schemas.microsoft.com/office/drawing/2014/main" id="{BBE0A5D1-1E95-3241-9D1C-0597F0CEBC61}"/>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71" name="Oval 70">
                <a:extLst>
                  <a:ext uri="{FF2B5EF4-FFF2-40B4-BE49-F238E27FC236}">
                    <a16:creationId xmlns:a16="http://schemas.microsoft.com/office/drawing/2014/main" id="{2171B821-8987-A148-BFDC-80F6275DA776}"/>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72" name="Oval 71">
                <a:extLst>
                  <a:ext uri="{FF2B5EF4-FFF2-40B4-BE49-F238E27FC236}">
                    <a16:creationId xmlns:a16="http://schemas.microsoft.com/office/drawing/2014/main" id="{63D90986-44E3-5745-B277-5E2727C71308}"/>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73" name="Oval 72">
                <a:extLst>
                  <a:ext uri="{FF2B5EF4-FFF2-40B4-BE49-F238E27FC236}">
                    <a16:creationId xmlns:a16="http://schemas.microsoft.com/office/drawing/2014/main" id="{3B679CB1-5194-A44F-B3FF-9969D65D94B1}"/>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74" name="Straight Arrow Connector 73">
                <a:extLst>
                  <a:ext uri="{FF2B5EF4-FFF2-40B4-BE49-F238E27FC236}">
                    <a16:creationId xmlns:a16="http://schemas.microsoft.com/office/drawing/2014/main" id="{B18FCD8B-DAD6-B340-8EBA-6784DEDEB54D}"/>
                  </a:ext>
                </a:extLst>
              </p:cNvPr>
              <p:cNvCxnSpPr>
                <a:stCxn id="70" idx="4"/>
                <a:endCxn id="71"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084114AB-9AB0-B345-ADF2-2100D310602C}"/>
                  </a:ext>
                </a:extLst>
              </p:cNvPr>
              <p:cNvCxnSpPr>
                <a:cxnSpLocks/>
                <a:stCxn id="70" idx="4"/>
                <a:endCxn id="72"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A681A13D-773A-844E-881C-156BDA1DEB7C}"/>
                  </a:ext>
                </a:extLst>
              </p:cNvPr>
              <p:cNvCxnSpPr>
                <a:cxnSpLocks/>
                <a:stCxn id="70" idx="4"/>
                <a:endCxn id="73"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77" name="Oval 76">
              <a:extLst>
                <a:ext uri="{FF2B5EF4-FFF2-40B4-BE49-F238E27FC236}">
                  <a16:creationId xmlns:a16="http://schemas.microsoft.com/office/drawing/2014/main" id="{75D79BA7-457B-054C-AB43-037F58974E3C}"/>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78" name="Oval 77">
              <a:extLst>
                <a:ext uri="{FF2B5EF4-FFF2-40B4-BE49-F238E27FC236}">
                  <a16:creationId xmlns:a16="http://schemas.microsoft.com/office/drawing/2014/main" id="{438E2A0F-AA2C-C349-AE86-2ABB4A8E50DD}"/>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79" name="Straight Arrow Connector 78">
              <a:extLst>
                <a:ext uri="{FF2B5EF4-FFF2-40B4-BE49-F238E27FC236}">
                  <a16:creationId xmlns:a16="http://schemas.microsoft.com/office/drawing/2014/main" id="{96C34293-7F6E-C546-A328-0B981E1F9E1A}"/>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23282280-E513-0347-A84B-4C72F93AFE3B}"/>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81" name="Oval 80">
              <a:extLst>
                <a:ext uri="{FF2B5EF4-FFF2-40B4-BE49-F238E27FC236}">
                  <a16:creationId xmlns:a16="http://schemas.microsoft.com/office/drawing/2014/main" id="{7A3F00A2-7CE5-F647-9249-BBC5CC83AE00}"/>
                </a:ext>
              </a:extLst>
            </p:cNvPr>
            <p:cNvSpPr/>
            <p:nvPr/>
          </p:nvSpPr>
          <p:spPr>
            <a:xfrm>
              <a:off x="4860087" y="3621600"/>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82" name="Oval 81">
              <a:extLst>
                <a:ext uri="{FF2B5EF4-FFF2-40B4-BE49-F238E27FC236}">
                  <a16:creationId xmlns:a16="http://schemas.microsoft.com/office/drawing/2014/main" id="{C8ACDA85-4A22-A947-A281-A3ED6BD2E1FB}"/>
                </a:ext>
              </a:extLst>
            </p:cNvPr>
            <p:cNvSpPr/>
            <p:nvPr/>
          </p:nvSpPr>
          <p:spPr>
            <a:xfrm>
              <a:off x="6271888" y="3624221"/>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grpSp>
      <p:grpSp>
        <p:nvGrpSpPr>
          <p:cNvPr id="100" name="Group 99">
            <a:extLst>
              <a:ext uri="{FF2B5EF4-FFF2-40B4-BE49-F238E27FC236}">
                <a16:creationId xmlns:a16="http://schemas.microsoft.com/office/drawing/2014/main" id="{38D508B9-A165-9443-ABF4-622A448C39A7}"/>
              </a:ext>
            </a:extLst>
          </p:cNvPr>
          <p:cNvGrpSpPr/>
          <p:nvPr/>
        </p:nvGrpSpPr>
        <p:grpSpPr>
          <a:xfrm>
            <a:off x="7028983" y="4812645"/>
            <a:ext cx="2041181" cy="1611343"/>
            <a:chOff x="4860087" y="902044"/>
            <a:chExt cx="6107770" cy="3259307"/>
          </a:xfrm>
        </p:grpSpPr>
        <p:cxnSp>
          <p:nvCxnSpPr>
            <p:cNvPr id="84" name="Straight Arrow Connector 83">
              <a:extLst>
                <a:ext uri="{FF2B5EF4-FFF2-40B4-BE49-F238E27FC236}">
                  <a16:creationId xmlns:a16="http://schemas.microsoft.com/office/drawing/2014/main" id="{D6AF50A7-90F0-D945-9A5F-48E7E4184F98}"/>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A021A2E1-AA28-7041-A16B-8E1AC114E1A2}"/>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86" name="Group 85">
              <a:extLst>
                <a:ext uri="{FF2B5EF4-FFF2-40B4-BE49-F238E27FC236}">
                  <a16:creationId xmlns:a16="http://schemas.microsoft.com/office/drawing/2014/main" id="{7735228E-DBBA-9F4C-8237-7910BCA02278}"/>
                </a:ext>
              </a:extLst>
            </p:cNvPr>
            <p:cNvGrpSpPr/>
            <p:nvPr/>
          </p:nvGrpSpPr>
          <p:grpSpPr>
            <a:xfrm>
              <a:off x="6406665" y="902044"/>
              <a:ext cx="4561192" cy="1472184"/>
              <a:chOff x="2833296" y="4352861"/>
              <a:chExt cx="4561192" cy="1472184"/>
            </a:xfrm>
          </p:grpSpPr>
          <p:sp>
            <p:nvSpPr>
              <p:cNvPr id="87" name="Oval 86">
                <a:extLst>
                  <a:ext uri="{FF2B5EF4-FFF2-40B4-BE49-F238E27FC236}">
                    <a16:creationId xmlns:a16="http://schemas.microsoft.com/office/drawing/2014/main" id="{A60BA6D1-F154-B54D-879A-3F2316441713}"/>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88" name="Oval 87">
                <a:extLst>
                  <a:ext uri="{FF2B5EF4-FFF2-40B4-BE49-F238E27FC236}">
                    <a16:creationId xmlns:a16="http://schemas.microsoft.com/office/drawing/2014/main" id="{03F78B9D-1DFA-4645-A2AC-1A0AB8317D8B}"/>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89" name="Oval 88">
                <a:extLst>
                  <a:ext uri="{FF2B5EF4-FFF2-40B4-BE49-F238E27FC236}">
                    <a16:creationId xmlns:a16="http://schemas.microsoft.com/office/drawing/2014/main" id="{38877ABB-4516-314C-99A5-63A97B46626E}"/>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90" name="Oval 89">
                <a:extLst>
                  <a:ext uri="{FF2B5EF4-FFF2-40B4-BE49-F238E27FC236}">
                    <a16:creationId xmlns:a16="http://schemas.microsoft.com/office/drawing/2014/main" id="{EFDAEBDE-BE6C-1345-81AA-4CD4CAF1B278}"/>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91" name="Straight Arrow Connector 90">
                <a:extLst>
                  <a:ext uri="{FF2B5EF4-FFF2-40B4-BE49-F238E27FC236}">
                    <a16:creationId xmlns:a16="http://schemas.microsoft.com/office/drawing/2014/main" id="{5BD1D9E7-4517-3047-88B6-9DB67C2D693A}"/>
                  </a:ext>
                </a:extLst>
              </p:cNvPr>
              <p:cNvCxnSpPr>
                <a:stCxn id="87" idx="4"/>
                <a:endCxn id="88"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9000A73C-4A3F-D84F-980E-48FF63976D84}"/>
                  </a:ext>
                </a:extLst>
              </p:cNvPr>
              <p:cNvCxnSpPr>
                <a:cxnSpLocks/>
                <a:stCxn id="87" idx="4"/>
                <a:endCxn id="89"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159C6A88-2545-224D-8002-F043E7E690BA}"/>
                  </a:ext>
                </a:extLst>
              </p:cNvPr>
              <p:cNvCxnSpPr>
                <a:cxnSpLocks/>
                <a:stCxn id="87" idx="4"/>
                <a:endCxn id="90"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94" name="Oval 93">
              <a:extLst>
                <a:ext uri="{FF2B5EF4-FFF2-40B4-BE49-F238E27FC236}">
                  <a16:creationId xmlns:a16="http://schemas.microsoft.com/office/drawing/2014/main" id="{2CA15FE5-EE03-484D-8674-69D443872E01}"/>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95" name="Oval 94">
              <a:extLst>
                <a:ext uri="{FF2B5EF4-FFF2-40B4-BE49-F238E27FC236}">
                  <a16:creationId xmlns:a16="http://schemas.microsoft.com/office/drawing/2014/main" id="{05E1D8AC-7889-C34D-847E-D1ED576E8D41}"/>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96" name="Straight Arrow Connector 95">
              <a:extLst>
                <a:ext uri="{FF2B5EF4-FFF2-40B4-BE49-F238E27FC236}">
                  <a16:creationId xmlns:a16="http://schemas.microsoft.com/office/drawing/2014/main" id="{82E7B666-54F3-0B48-890A-BBBAF3C131C6}"/>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27960EC4-0E1A-6148-AFA2-7F65746D2160}"/>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98" name="Oval 97">
              <a:extLst>
                <a:ext uri="{FF2B5EF4-FFF2-40B4-BE49-F238E27FC236}">
                  <a16:creationId xmlns:a16="http://schemas.microsoft.com/office/drawing/2014/main" id="{8E4E81D6-3A26-1743-B41E-2D5CC699EC2B}"/>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99" name="Oval 98">
              <a:extLst>
                <a:ext uri="{FF2B5EF4-FFF2-40B4-BE49-F238E27FC236}">
                  <a16:creationId xmlns:a16="http://schemas.microsoft.com/office/drawing/2014/main" id="{BAA6DA08-CB54-F247-A0C5-89ACEF4028AE}"/>
                </a:ext>
              </a:extLst>
            </p:cNvPr>
            <p:cNvSpPr/>
            <p:nvPr/>
          </p:nvSpPr>
          <p:spPr>
            <a:xfrm>
              <a:off x="6271888" y="3624221"/>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grpSp>
      <p:grpSp>
        <p:nvGrpSpPr>
          <p:cNvPr id="119" name="Group 118">
            <a:extLst>
              <a:ext uri="{FF2B5EF4-FFF2-40B4-BE49-F238E27FC236}">
                <a16:creationId xmlns:a16="http://schemas.microsoft.com/office/drawing/2014/main" id="{E0F18FF8-E471-9D45-891F-1F0A33C4013F}"/>
              </a:ext>
            </a:extLst>
          </p:cNvPr>
          <p:cNvGrpSpPr/>
          <p:nvPr/>
        </p:nvGrpSpPr>
        <p:grpSpPr>
          <a:xfrm>
            <a:off x="9394365" y="4407398"/>
            <a:ext cx="2376848" cy="2042248"/>
            <a:chOff x="4860087" y="902044"/>
            <a:chExt cx="6107770" cy="4068110"/>
          </a:xfrm>
        </p:grpSpPr>
        <p:cxnSp>
          <p:nvCxnSpPr>
            <p:cNvPr id="101" name="Straight Arrow Connector 100">
              <a:extLst>
                <a:ext uri="{FF2B5EF4-FFF2-40B4-BE49-F238E27FC236}">
                  <a16:creationId xmlns:a16="http://schemas.microsoft.com/office/drawing/2014/main" id="{1BBA405D-6605-1441-9F50-8F1D3F4D136D}"/>
                </a:ext>
              </a:extLst>
            </p:cNvPr>
            <p:cNvCxnSpPr/>
            <p:nvPr/>
          </p:nvCxnSpPr>
          <p:spPr>
            <a:xfrm flipH="1">
              <a:off x="5919191" y="236059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986F9C96-BD3F-1248-B179-1ACB5EFA95AB}"/>
                </a:ext>
              </a:extLst>
            </p:cNvPr>
            <p:cNvCxnSpPr>
              <a:cxnSpLocks/>
            </p:cNvCxnSpPr>
            <p:nvPr/>
          </p:nvCxnSpPr>
          <p:spPr>
            <a:xfrm>
              <a:off x="6616445" y="2374272"/>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nvGrpSpPr>
            <p:cNvPr id="103" name="Group 102">
              <a:extLst>
                <a:ext uri="{FF2B5EF4-FFF2-40B4-BE49-F238E27FC236}">
                  <a16:creationId xmlns:a16="http://schemas.microsoft.com/office/drawing/2014/main" id="{53CC949F-AE9A-8A4D-B172-16A0497E76A1}"/>
                </a:ext>
              </a:extLst>
            </p:cNvPr>
            <p:cNvGrpSpPr/>
            <p:nvPr/>
          </p:nvGrpSpPr>
          <p:grpSpPr>
            <a:xfrm>
              <a:off x="6406665" y="902044"/>
              <a:ext cx="4561192" cy="1472184"/>
              <a:chOff x="2833296" y="4352861"/>
              <a:chExt cx="4561192" cy="1472184"/>
            </a:xfrm>
          </p:grpSpPr>
          <p:sp>
            <p:nvSpPr>
              <p:cNvPr id="104" name="Oval 103">
                <a:extLst>
                  <a:ext uri="{FF2B5EF4-FFF2-40B4-BE49-F238E27FC236}">
                    <a16:creationId xmlns:a16="http://schemas.microsoft.com/office/drawing/2014/main" id="{0D24F4A2-63DB-D74B-8E27-91198162F5DC}"/>
                  </a:ext>
                </a:extLst>
              </p:cNvPr>
              <p:cNvSpPr/>
              <p:nvPr/>
            </p:nvSpPr>
            <p:spPr>
              <a:xfrm>
                <a:off x="4642943" y="4352861"/>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105" name="Oval 104">
                <a:extLst>
                  <a:ext uri="{FF2B5EF4-FFF2-40B4-BE49-F238E27FC236}">
                    <a16:creationId xmlns:a16="http://schemas.microsoft.com/office/drawing/2014/main" id="{06689B03-7757-4E4A-84A7-0A569A97D0F4}"/>
                  </a:ext>
                </a:extLst>
              </p:cNvPr>
              <p:cNvSpPr/>
              <p:nvPr/>
            </p:nvSpPr>
            <p:spPr>
              <a:xfrm>
                <a:off x="2833296" y="5282125"/>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sp>
            <p:nvSpPr>
              <p:cNvPr id="106" name="Oval 105">
                <a:extLst>
                  <a:ext uri="{FF2B5EF4-FFF2-40B4-BE49-F238E27FC236}">
                    <a16:creationId xmlns:a16="http://schemas.microsoft.com/office/drawing/2014/main" id="{826E8A07-3CCF-384B-8745-04FAA5815121}"/>
                  </a:ext>
                </a:extLst>
              </p:cNvPr>
              <p:cNvSpPr/>
              <p:nvPr/>
            </p:nvSpPr>
            <p:spPr>
              <a:xfrm>
                <a:off x="4638357" y="528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107" name="Oval 106">
                <a:extLst>
                  <a:ext uri="{FF2B5EF4-FFF2-40B4-BE49-F238E27FC236}">
                    <a16:creationId xmlns:a16="http://schemas.microsoft.com/office/drawing/2014/main" id="{F158E8B5-E057-AC48-8972-DDB291A6C544}"/>
                  </a:ext>
                </a:extLst>
              </p:cNvPr>
              <p:cNvSpPr/>
              <p:nvPr/>
            </p:nvSpPr>
            <p:spPr>
              <a:xfrm>
                <a:off x="6826078" y="528212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108" name="Straight Arrow Connector 107">
                <a:extLst>
                  <a:ext uri="{FF2B5EF4-FFF2-40B4-BE49-F238E27FC236}">
                    <a16:creationId xmlns:a16="http://schemas.microsoft.com/office/drawing/2014/main" id="{32DB5F58-9071-D843-B9F9-B85F9590C456}"/>
                  </a:ext>
                </a:extLst>
              </p:cNvPr>
              <p:cNvCxnSpPr>
                <a:stCxn id="104" idx="4"/>
                <a:endCxn id="105" idx="0"/>
              </p:cNvCxnSpPr>
              <p:nvPr/>
            </p:nvCxnSpPr>
            <p:spPr>
              <a:xfrm flipH="1">
                <a:off x="3117501" y="4889991"/>
                <a:ext cx="1809647"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972FBC2C-D835-844E-BCF8-92F3C18EDDDF}"/>
                  </a:ext>
                </a:extLst>
              </p:cNvPr>
              <p:cNvCxnSpPr>
                <a:cxnSpLocks/>
                <a:stCxn id="104" idx="4"/>
                <a:endCxn id="106" idx="0"/>
              </p:cNvCxnSpPr>
              <p:nvPr/>
            </p:nvCxnSpPr>
            <p:spPr>
              <a:xfrm flipH="1">
                <a:off x="4922562" y="4889991"/>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DACCA375-BFEC-9944-8485-0469F8E207C5}"/>
                  </a:ext>
                </a:extLst>
              </p:cNvPr>
              <p:cNvCxnSpPr>
                <a:cxnSpLocks/>
                <a:stCxn id="104" idx="4"/>
                <a:endCxn id="107" idx="0"/>
              </p:cNvCxnSpPr>
              <p:nvPr/>
            </p:nvCxnSpPr>
            <p:spPr>
              <a:xfrm>
                <a:off x="4927148" y="4889991"/>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11" name="Oval 110">
              <a:extLst>
                <a:ext uri="{FF2B5EF4-FFF2-40B4-BE49-F238E27FC236}">
                  <a16:creationId xmlns:a16="http://schemas.microsoft.com/office/drawing/2014/main" id="{4C993030-1612-DC4B-A059-078707F95E63}"/>
                </a:ext>
              </a:extLst>
            </p:cNvPr>
            <p:cNvSpPr/>
            <p:nvPr/>
          </p:nvSpPr>
          <p:spPr>
            <a:xfrm>
              <a:off x="5491912" y="2717342"/>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12" name="Oval 111">
              <a:extLst>
                <a:ext uri="{FF2B5EF4-FFF2-40B4-BE49-F238E27FC236}">
                  <a16:creationId xmlns:a16="http://schemas.microsoft.com/office/drawing/2014/main" id="{36FAB03F-6352-2343-88E3-A600B486714B}"/>
                </a:ext>
              </a:extLst>
            </p:cNvPr>
            <p:cNvSpPr/>
            <p:nvPr/>
          </p:nvSpPr>
          <p:spPr>
            <a:xfrm>
              <a:off x="7061995" y="2717342"/>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13" name="Straight Arrow Connector 112">
              <a:extLst>
                <a:ext uri="{FF2B5EF4-FFF2-40B4-BE49-F238E27FC236}">
                  <a16:creationId xmlns:a16="http://schemas.microsoft.com/office/drawing/2014/main" id="{C10DEC62-A417-AC47-9456-37E3DA054329}"/>
                </a:ext>
              </a:extLst>
            </p:cNvPr>
            <p:cNvCxnSpPr/>
            <p:nvPr/>
          </p:nvCxnSpPr>
          <p:spPr>
            <a:xfrm flipH="1">
              <a:off x="5045318" y="3254472"/>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2D19D9FA-08D4-1042-97DF-A8A9542A84F3}"/>
                </a:ext>
              </a:extLst>
            </p:cNvPr>
            <p:cNvCxnSpPr>
              <a:cxnSpLocks/>
            </p:cNvCxnSpPr>
            <p:nvPr/>
          </p:nvCxnSpPr>
          <p:spPr>
            <a:xfrm>
              <a:off x="5779999" y="3239731"/>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15" name="Oval 114">
              <a:extLst>
                <a:ext uri="{FF2B5EF4-FFF2-40B4-BE49-F238E27FC236}">
                  <a16:creationId xmlns:a16="http://schemas.microsoft.com/office/drawing/2014/main" id="{DFA37F93-6988-0243-9337-BEB8E023D400}"/>
                </a:ext>
              </a:extLst>
            </p:cNvPr>
            <p:cNvSpPr/>
            <p:nvPr/>
          </p:nvSpPr>
          <p:spPr>
            <a:xfrm>
              <a:off x="4860087" y="3621600"/>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116" name="Oval 115">
              <a:extLst>
                <a:ext uri="{FF2B5EF4-FFF2-40B4-BE49-F238E27FC236}">
                  <a16:creationId xmlns:a16="http://schemas.microsoft.com/office/drawing/2014/main" id="{D1EF3A7A-FC18-0446-BF49-AC2349ECF3DD}"/>
                </a:ext>
              </a:extLst>
            </p:cNvPr>
            <p:cNvSpPr/>
            <p:nvPr/>
          </p:nvSpPr>
          <p:spPr>
            <a:xfrm>
              <a:off x="6271888" y="3624221"/>
              <a:ext cx="568410" cy="537130"/>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17" name="Oval 116">
              <a:extLst>
                <a:ext uri="{FF2B5EF4-FFF2-40B4-BE49-F238E27FC236}">
                  <a16:creationId xmlns:a16="http://schemas.microsoft.com/office/drawing/2014/main" id="{90FDEAF6-3575-884F-8393-58C3D942C321}"/>
                </a:ext>
              </a:extLst>
            </p:cNvPr>
            <p:cNvSpPr/>
            <p:nvPr/>
          </p:nvSpPr>
          <p:spPr>
            <a:xfrm>
              <a:off x="6271888" y="4433024"/>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118" name="Straight Arrow Connector 117">
              <a:extLst>
                <a:ext uri="{FF2B5EF4-FFF2-40B4-BE49-F238E27FC236}">
                  <a16:creationId xmlns:a16="http://schemas.microsoft.com/office/drawing/2014/main" id="{C5B735DC-9F1B-F94F-919C-802E2F79C53C}"/>
                </a:ext>
              </a:extLst>
            </p:cNvPr>
            <p:cNvCxnSpPr>
              <a:cxnSpLocks/>
              <a:stCxn id="116" idx="4"/>
              <a:endCxn id="117" idx="0"/>
            </p:cNvCxnSpPr>
            <p:nvPr/>
          </p:nvCxnSpPr>
          <p:spPr>
            <a:xfrm>
              <a:off x="6556093" y="4161351"/>
              <a:ext cx="0" cy="271673"/>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sp>
        <p:nvSpPr>
          <p:cNvPr id="120" name="Down Arrow 119">
            <a:extLst>
              <a:ext uri="{FF2B5EF4-FFF2-40B4-BE49-F238E27FC236}">
                <a16:creationId xmlns:a16="http://schemas.microsoft.com/office/drawing/2014/main" id="{0F8656F7-F286-1E41-91FF-B8773A848799}"/>
              </a:ext>
            </a:extLst>
          </p:cNvPr>
          <p:cNvSpPr/>
          <p:nvPr/>
        </p:nvSpPr>
        <p:spPr>
          <a:xfrm rot="16200000">
            <a:off x="2089669" y="5019610"/>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Down Arrow 120">
            <a:extLst>
              <a:ext uri="{FF2B5EF4-FFF2-40B4-BE49-F238E27FC236}">
                <a16:creationId xmlns:a16="http://schemas.microsoft.com/office/drawing/2014/main" id="{88A93F32-1A79-F444-BF5E-A7A49537B8E2}"/>
              </a:ext>
            </a:extLst>
          </p:cNvPr>
          <p:cNvSpPr/>
          <p:nvPr/>
        </p:nvSpPr>
        <p:spPr>
          <a:xfrm rot="16200000">
            <a:off x="4261590" y="5028701"/>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Down Arrow 121">
            <a:extLst>
              <a:ext uri="{FF2B5EF4-FFF2-40B4-BE49-F238E27FC236}">
                <a16:creationId xmlns:a16="http://schemas.microsoft.com/office/drawing/2014/main" id="{31BF1AC6-18E4-DA43-86B6-8E1F95F0162D}"/>
              </a:ext>
            </a:extLst>
          </p:cNvPr>
          <p:cNvSpPr/>
          <p:nvPr/>
        </p:nvSpPr>
        <p:spPr>
          <a:xfrm rot="16200000">
            <a:off x="6610469" y="5068276"/>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Down Arrow 122">
            <a:extLst>
              <a:ext uri="{FF2B5EF4-FFF2-40B4-BE49-F238E27FC236}">
                <a16:creationId xmlns:a16="http://schemas.microsoft.com/office/drawing/2014/main" id="{8D27EFC7-0EE3-6A45-9A9F-D9A07CD9D25E}"/>
              </a:ext>
            </a:extLst>
          </p:cNvPr>
          <p:cNvSpPr/>
          <p:nvPr/>
        </p:nvSpPr>
        <p:spPr>
          <a:xfrm rot="16200000">
            <a:off x="8983446" y="5033920"/>
            <a:ext cx="814492" cy="51431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1021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dissolve">
                                      <p:cBhvr>
                                        <p:cTn id="7" dur="500"/>
                                        <p:tgtEl>
                                          <p:spTgt spid="4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20"/>
                                        </p:tgtEl>
                                        <p:attrNameLst>
                                          <p:attrName>style.visibility</p:attrName>
                                        </p:attrNameLst>
                                      </p:cBhvr>
                                      <p:to>
                                        <p:strVal val="visible"/>
                                      </p:to>
                                    </p:set>
                                    <p:animEffect transition="in" filter="dissolve">
                                      <p:cBhvr>
                                        <p:cTn id="10" dur="500"/>
                                        <p:tgtEl>
                                          <p:spTgt spid="120"/>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animEffect transition="in" filter="dissolve">
                                      <p:cBhvr>
                                        <p:cTn id="15" dur="500"/>
                                        <p:tgtEl>
                                          <p:spTgt spid="66"/>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21"/>
                                        </p:tgtEl>
                                        <p:attrNameLst>
                                          <p:attrName>style.visibility</p:attrName>
                                        </p:attrNameLst>
                                      </p:cBhvr>
                                      <p:to>
                                        <p:strVal val="visible"/>
                                      </p:to>
                                    </p:set>
                                    <p:animEffect transition="in" filter="dissolve">
                                      <p:cBhvr>
                                        <p:cTn id="18" dur="500"/>
                                        <p:tgtEl>
                                          <p:spTgt spid="121"/>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83"/>
                                        </p:tgtEl>
                                        <p:attrNameLst>
                                          <p:attrName>style.visibility</p:attrName>
                                        </p:attrNameLst>
                                      </p:cBhvr>
                                      <p:to>
                                        <p:strVal val="visible"/>
                                      </p:to>
                                    </p:set>
                                    <p:animEffect transition="in" filter="dissolve">
                                      <p:cBhvr>
                                        <p:cTn id="23" dur="500"/>
                                        <p:tgtEl>
                                          <p:spTgt spid="83"/>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22"/>
                                        </p:tgtEl>
                                        <p:attrNameLst>
                                          <p:attrName>style.visibility</p:attrName>
                                        </p:attrNameLst>
                                      </p:cBhvr>
                                      <p:to>
                                        <p:strVal val="visible"/>
                                      </p:to>
                                    </p:set>
                                    <p:animEffect transition="in" filter="dissolve">
                                      <p:cBhvr>
                                        <p:cTn id="26" dur="500"/>
                                        <p:tgtEl>
                                          <p:spTgt spid="122"/>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100"/>
                                        </p:tgtEl>
                                        <p:attrNameLst>
                                          <p:attrName>style.visibility</p:attrName>
                                        </p:attrNameLst>
                                      </p:cBhvr>
                                      <p:to>
                                        <p:strVal val="visible"/>
                                      </p:to>
                                    </p:set>
                                    <p:animEffect transition="in" filter="dissolve">
                                      <p:cBhvr>
                                        <p:cTn id="31" dur="500"/>
                                        <p:tgtEl>
                                          <p:spTgt spid="100"/>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23"/>
                                        </p:tgtEl>
                                        <p:attrNameLst>
                                          <p:attrName>style.visibility</p:attrName>
                                        </p:attrNameLst>
                                      </p:cBhvr>
                                      <p:to>
                                        <p:strVal val="visible"/>
                                      </p:to>
                                    </p:set>
                                    <p:animEffect transition="in" filter="dissolve">
                                      <p:cBhvr>
                                        <p:cTn id="34" dur="500"/>
                                        <p:tgtEl>
                                          <p:spTgt spid="123"/>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19"/>
                                        </p:tgtEl>
                                        <p:attrNameLst>
                                          <p:attrName>style.visibility</p:attrName>
                                        </p:attrNameLst>
                                      </p:cBhvr>
                                      <p:to>
                                        <p:strVal val="visible"/>
                                      </p:to>
                                    </p:set>
                                    <p:animEffect transition="in" filter="dissolve">
                                      <p:cBhvr>
                                        <p:cTn id="39"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animBg="1"/>
      <p:bldP spid="121" grpId="0" animBg="1"/>
      <p:bldP spid="122" grpId="0" animBg="1"/>
      <p:bldP spid="123"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Complexity of Best First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a:bodyPr>
          <a:lstStyle/>
          <a:p>
            <a:pPr marL="0" indent="0">
              <a:spcBef>
                <a:spcPts val="0"/>
              </a:spcBef>
              <a:buNone/>
            </a:pPr>
            <a:r>
              <a:rPr lang="en-US" sz="2600" dirty="0"/>
              <a:t>Even if we don’t keep track of which nodes have already been visited, we often still run out of memory before we run out of time.</a:t>
            </a:r>
          </a:p>
          <a:p>
            <a:pPr marL="0" indent="0">
              <a:spcBef>
                <a:spcPts val="0"/>
              </a:spcBef>
              <a:buNone/>
            </a:pPr>
            <a:endParaRPr lang="en-US" sz="2600" dirty="0"/>
          </a:p>
          <a:p>
            <a:pPr marL="0" indent="0">
              <a:spcBef>
                <a:spcPts val="0"/>
              </a:spcBef>
              <a:buNone/>
            </a:pPr>
            <a:r>
              <a:rPr lang="en-US" sz="2600" dirty="0"/>
              <a:t>How might we save memory?</a:t>
            </a:r>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a:p>
            <a:pPr marL="0" indent="0">
              <a:spcBef>
                <a:spcPts val="0"/>
              </a:spcBef>
              <a:buNone/>
            </a:pPr>
            <a:endParaRPr lang="en-US" sz="2600" dirty="0"/>
          </a:p>
        </p:txBody>
      </p:sp>
    </p:spTree>
    <p:extLst>
      <p:ext uri="{BB962C8B-B14F-4D97-AF65-F5344CB8AC3E}">
        <p14:creationId xmlns:p14="http://schemas.microsoft.com/office/powerpoint/2010/main" val="378359262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Memory Bounded 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70000" lnSpcReduction="20000"/>
          </a:bodyPr>
          <a:lstStyle/>
          <a:p>
            <a:pPr marL="0" indent="0">
              <a:spcBef>
                <a:spcPts val="0"/>
              </a:spcBef>
              <a:buNone/>
            </a:pPr>
            <a:r>
              <a:rPr lang="en-US" sz="2600" dirty="0"/>
              <a:t>Set a maximum size for the frontier.</a:t>
            </a:r>
          </a:p>
          <a:p>
            <a:pPr marL="0" indent="0">
              <a:spcBef>
                <a:spcPts val="0"/>
              </a:spcBef>
              <a:buNone/>
            </a:pPr>
            <a:endParaRPr lang="en-US" sz="2600" dirty="0"/>
          </a:p>
          <a:p>
            <a:pPr marL="0" indent="0">
              <a:spcBef>
                <a:spcPts val="0"/>
              </a:spcBef>
              <a:buNone/>
            </a:pPr>
            <a:r>
              <a:rPr lang="en-US" sz="2600" dirty="0"/>
              <a:t>Do A* like normal, expanding the best leaf each turn (where best is the smallest value of </a:t>
            </a:r>
            <a:r>
              <a:rPr lang="en-US" sz="2600" i="1" dirty="0"/>
              <a:t>f(n) = g(n) + h(n)</a:t>
            </a:r>
          </a:p>
          <a:p>
            <a:pPr marL="0" indent="0">
              <a:spcBef>
                <a:spcPts val="0"/>
              </a:spcBef>
              <a:buNone/>
            </a:pPr>
            <a:endParaRPr lang="en-US" sz="2600" dirty="0"/>
          </a:p>
          <a:p>
            <a:pPr marL="0" indent="0">
              <a:spcBef>
                <a:spcPts val="0"/>
              </a:spcBef>
              <a:buNone/>
            </a:pPr>
            <a:r>
              <a:rPr lang="en-US" sz="2600" dirty="0"/>
              <a:t>If the frontier becomes “full” we need to drop a node. Which one to drop?</a:t>
            </a:r>
          </a:p>
          <a:p>
            <a:pPr marL="0" indent="0">
              <a:spcBef>
                <a:spcPts val="0"/>
              </a:spcBef>
              <a:buNone/>
            </a:pPr>
            <a:endParaRPr lang="en-US" sz="2600" dirty="0"/>
          </a:p>
          <a:p>
            <a:pPr marL="0" indent="0">
              <a:spcBef>
                <a:spcPts val="0"/>
              </a:spcBef>
              <a:buNone/>
            </a:pPr>
            <a:r>
              <a:rPr lang="en-US" sz="2600" dirty="0"/>
              <a:t>The “worst one!” The one with the highest f(n).</a:t>
            </a:r>
          </a:p>
          <a:p>
            <a:pPr marL="0" indent="0">
              <a:spcBef>
                <a:spcPts val="0"/>
              </a:spcBef>
              <a:buNone/>
            </a:pPr>
            <a:endParaRPr lang="en-US" sz="2600" dirty="0"/>
          </a:p>
          <a:p>
            <a:pPr marL="0" indent="0">
              <a:spcBef>
                <a:spcPts val="0"/>
              </a:spcBef>
              <a:buNone/>
            </a:pPr>
            <a:r>
              <a:rPr lang="en-US" sz="2600" dirty="0"/>
              <a:t>BUT – what if, heaven forbid, it turns out that thing we dropped WAS the path to the solution?</a:t>
            </a:r>
          </a:p>
          <a:p>
            <a:pPr marL="0" indent="0">
              <a:spcBef>
                <a:spcPts val="0"/>
              </a:spcBef>
              <a:buNone/>
            </a:pPr>
            <a:endParaRPr lang="en-US" sz="2600" dirty="0"/>
          </a:p>
          <a:p>
            <a:pPr marL="0" indent="0">
              <a:spcBef>
                <a:spcPts val="0"/>
              </a:spcBef>
              <a:buNone/>
            </a:pPr>
            <a:r>
              <a:rPr lang="en-US" sz="2600" dirty="0"/>
              <a:t>Easy – before we ‘forget’ a node on the frontier, we have its parent remember it’s best child.</a:t>
            </a:r>
          </a:p>
          <a:p>
            <a:pPr marL="0" indent="0">
              <a:spcBef>
                <a:spcPts val="0"/>
              </a:spcBef>
              <a:buNone/>
            </a:pPr>
            <a:endParaRPr lang="en-US" sz="2600" dirty="0"/>
          </a:p>
          <a:p>
            <a:pPr marL="0" indent="0">
              <a:spcBef>
                <a:spcPts val="0"/>
              </a:spcBef>
              <a:buNone/>
            </a:pPr>
            <a:endParaRPr lang="en-US" sz="2600" dirty="0"/>
          </a:p>
        </p:txBody>
      </p:sp>
    </p:spTree>
    <p:extLst>
      <p:ext uri="{BB962C8B-B14F-4D97-AF65-F5344CB8AC3E}">
        <p14:creationId xmlns:p14="http://schemas.microsoft.com/office/powerpoint/2010/main" val="1444297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Effect transition="in" filter="dissolve">
                                      <p:cBhvr>
                                        <p:cTn id="7" dur="500"/>
                                        <p:tgtEl>
                                          <p:spTgt spid="3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2" end="2"/>
                                            </p:txEl>
                                          </p:spTgt>
                                        </p:tgtEl>
                                        <p:attrNameLst>
                                          <p:attrName>style.visibility</p:attrName>
                                        </p:attrNameLst>
                                      </p:cBhvr>
                                      <p:to>
                                        <p:strVal val="visible"/>
                                      </p:to>
                                    </p:set>
                                    <p:animEffect transition="in" filter="dissolve">
                                      <p:cBhvr>
                                        <p:cTn id="12" dur="500"/>
                                        <p:tgtEl>
                                          <p:spTgt spid="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4" end="4"/>
                                            </p:txEl>
                                          </p:spTgt>
                                        </p:tgtEl>
                                        <p:attrNameLst>
                                          <p:attrName>style.visibility</p:attrName>
                                        </p:attrNameLst>
                                      </p:cBhvr>
                                      <p:to>
                                        <p:strVal val="visible"/>
                                      </p:to>
                                    </p:set>
                                    <p:animEffect transition="in" filter="dissolve">
                                      <p:cBhvr>
                                        <p:cTn id="17" dur="500"/>
                                        <p:tgtEl>
                                          <p:spTgt spid="39">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6" end="6"/>
                                            </p:txEl>
                                          </p:spTgt>
                                        </p:tgtEl>
                                        <p:attrNameLst>
                                          <p:attrName>style.visibility</p:attrName>
                                        </p:attrNameLst>
                                      </p:cBhvr>
                                      <p:to>
                                        <p:strVal val="visible"/>
                                      </p:to>
                                    </p:set>
                                    <p:animEffect transition="in" filter="dissolve">
                                      <p:cBhvr>
                                        <p:cTn id="22" dur="500"/>
                                        <p:tgtEl>
                                          <p:spTgt spid="39">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9">
                                            <p:txEl>
                                              <p:pRg st="8" end="8"/>
                                            </p:txEl>
                                          </p:spTgt>
                                        </p:tgtEl>
                                        <p:attrNameLst>
                                          <p:attrName>style.visibility</p:attrName>
                                        </p:attrNameLst>
                                      </p:cBhvr>
                                      <p:to>
                                        <p:strVal val="visible"/>
                                      </p:to>
                                    </p:set>
                                    <p:animEffect transition="in" filter="dissolve">
                                      <p:cBhvr>
                                        <p:cTn id="27" dur="500"/>
                                        <p:tgtEl>
                                          <p:spTgt spid="39">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9">
                                            <p:txEl>
                                              <p:pRg st="10" end="10"/>
                                            </p:txEl>
                                          </p:spTgt>
                                        </p:tgtEl>
                                        <p:attrNameLst>
                                          <p:attrName>style.visibility</p:attrName>
                                        </p:attrNameLst>
                                      </p:cBhvr>
                                      <p:to>
                                        <p:strVal val="visible"/>
                                      </p:to>
                                    </p:set>
                                    <p:animEffect transition="in" filter="dissolve">
                                      <p:cBhvr>
                                        <p:cTn id="32" dur="500"/>
                                        <p:tgtEl>
                                          <p:spTgt spid="3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Memory Bounded A* Search</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sp>
        <p:nvSpPr>
          <p:cNvPr id="37" name="Content Placeholder 2">
            <a:extLst>
              <a:ext uri="{FF2B5EF4-FFF2-40B4-BE49-F238E27FC236}">
                <a16:creationId xmlns:a16="http://schemas.microsoft.com/office/drawing/2014/main" id="{368F5389-3FC9-0D45-82C5-27CA82EE250F}"/>
              </a:ext>
            </a:extLst>
          </p:cNvPr>
          <p:cNvSpPr txBox="1">
            <a:spLocks/>
          </p:cNvSpPr>
          <p:nvPr/>
        </p:nvSpPr>
        <p:spPr>
          <a:xfrm>
            <a:off x="4201297" y="436821"/>
            <a:ext cx="7642655" cy="1666299"/>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50" name="Content Placeholder 2">
            <a:extLst>
              <a:ext uri="{FF2B5EF4-FFF2-40B4-BE49-F238E27FC236}">
                <a16:creationId xmlns:a16="http://schemas.microsoft.com/office/drawing/2014/main" id="{F5524D12-4033-9347-A8BE-447FAE8408B9}"/>
              </a:ext>
            </a:extLst>
          </p:cNvPr>
          <p:cNvSpPr txBox="1">
            <a:spLocks/>
          </p:cNvSpPr>
          <p:nvPr/>
        </p:nvSpPr>
        <p:spPr>
          <a:xfrm>
            <a:off x="7735673" y="5705421"/>
            <a:ext cx="2640127" cy="87613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spcBef>
                <a:spcPts val="0"/>
              </a:spcBef>
              <a:buFont typeface="Garamond" pitchFamily="18" charset="0"/>
              <a:buNone/>
            </a:pPr>
            <a:endParaRPr lang="en-US" sz="2600" dirty="0">
              <a:cs typeface="Consolas" panose="020B0609020204030204" pitchFamily="49" charset="0"/>
            </a:endParaRPr>
          </a:p>
        </p:txBody>
      </p:sp>
      <p:sp>
        <p:nvSpPr>
          <p:cNvPr id="39" name="Content Placeholder 2">
            <a:extLst>
              <a:ext uri="{FF2B5EF4-FFF2-40B4-BE49-F238E27FC236}">
                <a16:creationId xmlns:a16="http://schemas.microsoft.com/office/drawing/2014/main" id="{451626BA-8AF1-5340-97E8-4D4F6F86642A}"/>
              </a:ext>
            </a:extLst>
          </p:cNvPr>
          <p:cNvSpPr>
            <a:spLocks noGrp="1"/>
          </p:cNvSpPr>
          <p:nvPr>
            <p:ph idx="1"/>
          </p:nvPr>
        </p:nvSpPr>
        <p:spPr>
          <a:xfrm>
            <a:off x="1066800" y="2103120"/>
            <a:ext cx="10626813" cy="3849624"/>
          </a:xfrm>
        </p:spPr>
        <p:txBody>
          <a:bodyPr>
            <a:normAutofit fontScale="92500" lnSpcReduction="20000"/>
          </a:bodyPr>
          <a:lstStyle/>
          <a:p>
            <a:pPr marL="0" indent="0">
              <a:spcBef>
                <a:spcPts val="0"/>
              </a:spcBef>
              <a:buNone/>
            </a:pPr>
            <a:r>
              <a:rPr lang="en-US" sz="2600" dirty="0"/>
              <a:t>If in the future, it *does* turn out that the best path was one we had forgotten…</a:t>
            </a:r>
          </a:p>
          <a:p>
            <a:pPr marL="0" indent="0">
              <a:spcBef>
                <a:spcPts val="0"/>
              </a:spcBef>
              <a:buNone/>
            </a:pPr>
            <a:endParaRPr lang="en-US" sz="2600" dirty="0"/>
          </a:p>
          <a:p>
            <a:pPr marL="0" indent="0">
              <a:spcBef>
                <a:spcPts val="0"/>
              </a:spcBef>
              <a:buNone/>
            </a:pPr>
            <a:r>
              <a:rPr lang="en-US" sz="2600" dirty="0"/>
              <a:t>We can confirm this, since the parent remembers the value.</a:t>
            </a:r>
          </a:p>
          <a:p>
            <a:pPr marL="0" indent="0">
              <a:spcBef>
                <a:spcPts val="0"/>
              </a:spcBef>
              <a:buNone/>
            </a:pPr>
            <a:endParaRPr lang="en-US" sz="2600" dirty="0"/>
          </a:p>
          <a:p>
            <a:pPr marL="0" indent="0">
              <a:spcBef>
                <a:spcPts val="0"/>
              </a:spcBef>
              <a:buNone/>
            </a:pPr>
            <a:r>
              <a:rPr lang="en-US" sz="2600" dirty="0"/>
              <a:t>We can go back and re-expand the node that we had previously forgotten.</a:t>
            </a:r>
          </a:p>
          <a:p>
            <a:pPr marL="0" indent="0">
              <a:spcBef>
                <a:spcPts val="0"/>
              </a:spcBef>
              <a:buNone/>
            </a:pPr>
            <a:r>
              <a:rPr lang="en-US" sz="2600" dirty="0"/>
              <a:t>	</a:t>
            </a:r>
          </a:p>
          <a:p>
            <a:pPr marL="0" indent="0">
              <a:spcBef>
                <a:spcPts val="0"/>
              </a:spcBef>
              <a:buNone/>
            </a:pPr>
            <a:r>
              <a:rPr lang="en-US" sz="2600" dirty="0"/>
              <a:t>Tradeoffs: Some time wasted, since we are re-doing work, but we saved on memory usage!</a:t>
            </a:r>
          </a:p>
          <a:p>
            <a:pPr marL="0" indent="0">
              <a:spcBef>
                <a:spcPts val="0"/>
              </a:spcBef>
              <a:buNone/>
            </a:pPr>
            <a:endParaRPr lang="en-US" sz="2600" dirty="0"/>
          </a:p>
        </p:txBody>
      </p:sp>
    </p:spTree>
    <p:extLst>
      <p:ext uri="{BB962C8B-B14F-4D97-AF65-F5344CB8AC3E}">
        <p14:creationId xmlns:p14="http://schemas.microsoft.com/office/powerpoint/2010/main" val="1012347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9">
                                            <p:txEl>
                                              <p:pRg st="0" end="0"/>
                                            </p:txEl>
                                          </p:spTgt>
                                        </p:tgtEl>
                                        <p:attrNameLst>
                                          <p:attrName>style.visibility</p:attrName>
                                        </p:attrNameLst>
                                      </p:cBhvr>
                                      <p:to>
                                        <p:strVal val="visible"/>
                                      </p:to>
                                    </p:set>
                                    <p:animEffect transition="in" filter="dissolve">
                                      <p:cBhvr>
                                        <p:cTn id="7" dur="500"/>
                                        <p:tgtEl>
                                          <p:spTgt spid="3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9">
                                            <p:txEl>
                                              <p:pRg st="2" end="2"/>
                                            </p:txEl>
                                          </p:spTgt>
                                        </p:tgtEl>
                                        <p:attrNameLst>
                                          <p:attrName>style.visibility</p:attrName>
                                        </p:attrNameLst>
                                      </p:cBhvr>
                                      <p:to>
                                        <p:strVal val="visible"/>
                                      </p:to>
                                    </p:set>
                                    <p:animEffect transition="in" filter="dissolve">
                                      <p:cBhvr>
                                        <p:cTn id="12" dur="500"/>
                                        <p:tgtEl>
                                          <p:spTgt spid="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9">
                                            <p:txEl>
                                              <p:pRg st="4" end="4"/>
                                            </p:txEl>
                                          </p:spTgt>
                                        </p:tgtEl>
                                        <p:attrNameLst>
                                          <p:attrName>style.visibility</p:attrName>
                                        </p:attrNameLst>
                                      </p:cBhvr>
                                      <p:to>
                                        <p:strVal val="visible"/>
                                      </p:to>
                                    </p:set>
                                    <p:animEffect transition="in" filter="dissolve">
                                      <p:cBhvr>
                                        <p:cTn id="17" dur="500"/>
                                        <p:tgtEl>
                                          <p:spTgt spid="39">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9">
                                            <p:txEl>
                                              <p:pRg st="6" end="6"/>
                                            </p:txEl>
                                          </p:spTgt>
                                        </p:tgtEl>
                                        <p:attrNameLst>
                                          <p:attrName>style.visibility</p:attrName>
                                        </p:attrNameLst>
                                      </p:cBhvr>
                                      <p:to>
                                        <p:strVal val="visible"/>
                                      </p:to>
                                    </p:set>
                                    <p:animEffect transition="in" filter="dissolve">
                                      <p:cBhvr>
                                        <p:cTn id="22" dur="500"/>
                                        <p:tgtEl>
                                          <p:spTgt spid="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p:txBody>
          <a:bodyPr/>
          <a:lstStyle/>
          <a:p>
            <a:r>
              <a:rPr lang="en-US" dirty="0"/>
              <a:t>Brief Recap – Different flavors of Uninformed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p:txBody>
          <a:bodyPr>
            <a:normAutofit lnSpcReduction="10000"/>
          </a:bodyPr>
          <a:lstStyle/>
          <a:p>
            <a:r>
              <a:rPr lang="en-US" sz="2400" dirty="0"/>
              <a:t>What were some of the different types of uninformed search?</a:t>
            </a:r>
          </a:p>
          <a:p>
            <a:r>
              <a:rPr lang="en-US" sz="2400" b="1" dirty="0"/>
              <a:t>Uniform Cost Search</a:t>
            </a:r>
          </a:p>
          <a:p>
            <a:pPr lvl="1"/>
            <a:r>
              <a:rPr lang="en-US" sz="2200" dirty="0"/>
              <a:t>Uses a priority queue for the frontier.</a:t>
            </a:r>
          </a:p>
          <a:p>
            <a:pPr lvl="2"/>
            <a:r>
              <a:rPr lang="en-US" sz="2100" dirty="0"/>
              <a:t>Key is the </a:t>
            </a:r>
            <a:r>
              <a:rPr lang="en-US" sz="2100" b="1" dirty="0"/>
              <a:t>step-cost.</a:t>
            </a:r>
          </a:p>
          <a:p>
            <a:pPr lvl="3"/>
            <a:r>
              <a:rPr lang="en-US" sz="2100" dirty="0"/>
              <a:t>Helpful when not every action is equal cost.</a:t>
            </a:r>
          </a:p>
          <a:p>
            <a:pPr lvl="2"/>
            <a:r>
              <a:rPr lang="en-US" sz="2100" dirty="0"/>
              <a:t>“Minimizing distance, not number of roads”</a:t>
            </a:r>
          </a:p>
          <a:p>
            <a:r>
              <a:rPr lang="en-US" sz="2400" b="1" dirty="0"/>
              <a:t>Bidirectional Search</a:t>
            </a:r>
          </a:p>
          <a:p>
            <a:pPr lvl="1"/>
            <a:r>
              <a:rPr lang="en-US" sz="2200" dirty="0"/>
              <a:t>“Solve the problem from both ends”</a:t>
            </a:r>
          </a:p>
          <a:p>
            <a:pPr lvl="1"/>
            <a:r>
              <a:rPr lang="en-US" sz="2200" dirty="0"/>
              <a:t>Has stipulations, but can be half as costly as BFS.</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pic>
        <p:nvPicPr>
          <p:cNvPr id="124" name="Picture 123">
            <a:extLst>
              <a:ext uri="{FF2B5EF4-FFF2-40B4-BE49-F238E27FC236}">
                <a16:creationId xmlns:a16="http://schemas.microsoft.com/office/drawing/2014/main" id="{D8081757-D1DC-7D40-9C7E-34F15D8B2C61}"/>
              </a:ext>
            </a:extLst>
          </p:cNvPr>
          <p:cNvPicPr>
            <a:picLocks noChangeAspect="1"/>
          </p:cNvPicPr>
          <p:nvPr/>
        </p:nvPicPr>
        <p:blipFill>
          <a:blip r:embed="rId3"/>
          <a:stretch>
            <a:fillRect/>
          </a:stretch>
        </p:blipFill>
        <p:spPr>
          <a:xfrm>
            <a:off x="8235003" y="2607277"/>
            <a:ext cx="3111748" cy="1878190"/>
          </a:xfrm>
          <a:prstGeom prst="rect">
            <a:avLst/>
          </a:prstGeom>
        </p:spPr>
      </p:pic>
      <p:pic>
        <p:nvPicPr>
          <p:cNvPr id="125" name="Picture 124">
            <a:extLst>
              <a:ext uri="{FF2B5EF4-FFF2-40B4-BE49-F238E27FC236}">
                <a16:creationId xmlns:a16="http://schemas.microsoft.com/office/drawing/2014/main" id="{01C150D0-4326-EE4B-B336-183EEEAAAA24}"/>
              </a:ext>
            </a:extLst>
          </p:cNvPr>
          <p:cNvPicPr>
            <a:picLocks noChangeAspect="1"/>
          </p:cNvPicPr>
          <p:nvPr/>
        </p:nvPicPr>
        <p:blipFill>
          <a:blip r:embed="rId4"/>
          <a:stretch>
            <a:fillRect/>
          </a:stretch>
        </p:blipFill>
        <p:spPr>
          <a:xfrm>
            <a:off x="8235003" y="4717738"/>
            <a:ext cx="3225016" cy="1615522"/>
          </a:xfrm>
          <a:prstGeom prst="rect">
            <a:avLst/>
          </a:prstGeom>
        </p:spPr>
      </p:pic>
    </p:spTree>
    <p:extLst>
      <p:ext uri="{BB962C8B-B14F-4D97-AF65-F5344CB8AC3E}">
        <p14:creationId xmlns:p14="http://schemas.microsoft.com/office/powerpoint/2010/main" val="704299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dissolve">
                                      <p:cBhvr>
                                        <p:cTn id="7" dur="500"/>
                                        <p:tgtEl>
                                          <p:spTgt spid="3">
                                            <p:txEl>
                                              <p:pRg st="2" end="2"/>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dissolve">
                                      <p:cBhvr>
                                        <p:cTn id="10" dur="500"/>
                                        <p:tgtEl>
                                          <p:spTgt spid="3">
                                            <p:txEl>
                                              <p:pRg st="3" end="3"/>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dissolve">
                                      <p:cBhvr>
                                        <p:cTn id="13" dur="500"/>
                                        <p:tgtEl>
                                          <p:spTgt spid="3">
                                            <p:txEl>
                                              <p:pRg st="4" end="4"/>
                                            </p:txEl>
                                          </p:spTgt>
                                        </p:tgtEl>
                                      </p:cBhvr>
                                    </p:animEffect>
                                  </p:childTnLst>
                                </p:cTn>
                              </p:par>
                              <p:par>
                                <p:cTn id="14" presetID="9"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dissolve">
                                      <p:cBhvr>
                                        <p:cTn id="16" dur="500"/>
                                        <p:tgtEl>
                                          <p:spTgt spid="3">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24"/>
                                        </p:tgtEl>
                                        <p:attrNameLst>
                                          <p:attrName>style.visibility</p:attrName>
                                        </p:attrNameLst>
                                      </p:cBhvr>
                                      <p:to>
                                        <p:strVal val="visible"/>
                                      </p:to>
                                    </p:set>
                                    <p:animEffect transition="in" filter="dissolve">
                                      <p:cBhvr>
                                        <p:cTn id="21" dur="500"/>
                                        <p:tgtEl>
                                          <p:spTgt spid="124"/>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dissolve">
                                      <p:cBhvr>
                                        <p:cTn id="26" dur="500"/>
                                        <p:tgtEl>
                                          <p:spTgt spid="3">
                                            <p:txEl>
                                              <p:pRg st="6" end="6"/>
                                            </p:txEl>
                                          </p:spTgt>
                                        </p:tgtEl>
                                      </p:cBhvr>
                                    </p:animEffect>
                                  </p:childTnLst>
                                </p:cTn>
                              </p:par>
                              <p:par>
                                <p:cTn id="27" presetID="9"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dissolve">
                                      <p:cBhvr>
                                        <p:cTn id="29" dur="500"/>
                                        <p:tgtEl>
                                          <p:spTgt spid="3">
                                            <p:txEl>
                                              <p:pRg st="7" end="7"/>
                                            </p:txEl>
                                          </p:spTgt>
                                        </p:tgtEl>
                                      </p:cBhvr>
                                    </p:animEffect>
                                  </p:childTnLst>
                                </p:cTn>
                              </p:par>
                              <p:par>
                                <p:cTn id="30" presetID="9" presetClass="entr" presetSubtype="0" fill="hold" nodeType="withEffect">
                                  <p:stCondLst>
                                    <p:cond delay="0"/>
                                  </p:stCondLst>
                                  <p:childTnLst>
                                    <p:set>
                                      <p:cBhvr>
                                        <p:cTn id="31" dur="1" fill="hold">
                                          <p:stCondLst>
                                            <p:cond delay="0"/>
                                          </p:stCondLst>
                                        </p:cTn>
                                        <p:tgtEl>
                                          <p:spTgt spid="3">
                                            <p:txEl>
                                              <p:pRg st="8" end="8"/>
                                            </p:txEl>
                                          </p:spTgt>
                                        </p:tgtEl>
                                        <p:attrNameLst>
                                          <p:attrName>style.visibility</p:attrName>
                                        </p:attrNameLst>
                                      </p:cBhvr>
                                      <p:to>
                                        <p:strVal val="visible"/>
                                      </p:to>
                                    </p:set>
                                    <p:animEffect transition="in" filter="dissolve">
                                      <p:cBhvr>
                                        <p:cTn id="32" dur="500"/>
                                        <p:tgtEl>
                                          <p:spTgt spid="3">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25"/>
                                        </p:tgtEl>
                                        <p:attrNameLst>
                                          <p:attrName>style.visibility</p:attrName>
                                        </p:attrNameLst>
                                      </p:cBhvr>
                                      <p:to>
                                        <p:strVal val="visible"/>
                                      </p:to>
                                    </p:set>
                                    <p:animEffect transition="in" filter="dissolve">
                                      <p:cBhvr>
                                        <p:cTn id="37"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370740"/>
            <a:ext cx="10058400" cy="1371600"/>
          </a:xfrm>
        </p:spPr>
        <p:txBody>
          <a:bodyPr/>
          <a:lstStyle/>
          <a:p>
            <a:r>
              <a:rPr lang="en-US" dirty="0"/>
              <a:t>Brief Recap – Iterative Deepening Search</a:t>
            </a:r>
          </a:p>
        </p:txBody>
      </p:sp>
      <p:sp>
        <p:nvSpPr>
          <p:cNvPr id="13" name="Content Placeholder 14">
            <a:extLst>
              <a:ext uri="{FF2B5EF4-FFF2-40B4-BE49-F238E27FC236}">
                <a16:creationId xmlns:a16="http://schemas.microsoft.com/office/drawing/2014/main" id="{F6EE767B-C0E1-B543-BC39-EA41B3A1B2DE}"/>
              </a:ext>
            </a:extLst>
          </p:cNvPr>
          <p:cNvSpPr txBox="1">
            <a:spLocks/>
          </p:cNvSpPr>
          <p:nvPr/>
        </p:nvSpPr>
        <p:spPr>
          <a:xfrm>
            <a:off x="937056" y="1742340"/>
            <a:ext cx="9899820" cy="3932012"/>
          </a:xfrm>
          <a:prstGeom prst="rect">
            <a:avLst/>
          </a:prstGeom>
        </p:spPr>
        <p:txBody>
          <a:bodyPr vert="horz" lIns="91440" tIns="45720" rIns="91440" bIns="45720" rtlCol="0">
            <a:no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lvl="1"/>
            <a:endParaRPr lang="en-US" sz="2600" dirty="0"/>
          </a:p>
        </p:txBody>
      </p:sp>
      <p:sp>
        <p:nvSpPr>
          <p:cNvPr id="4" name="Oval 3">
            <a:extLst>
              <a:ext uri="{FF2B5EF4-FFF2-40B4-BE49-F238E27FC236}">
                <a16:creationId xmlns:a16="http://schemas.microsoft.com/office/drawing/2014/main" id="{54F7AD5B-AA49-7D47-BDC7-7F765F96D59D}"/>
              </a:ext>
            </a:extLst>
          </p:cNvPr>
          <p:cNvSpPr/>
          <p:nvPr/>
        </p:nvSpPr>
        <p:spPr>
          <a:xfrm>
            <a:off x="2484925" y="1913449"/>
            <a:ext cx="336939" cy="30134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5" name="Oval 4">
            <a:extLst>
              <a:ext uri="{FF2B5EF4-FFF2-40B4-BE49-F238E27FC236}">
                <a16:creationId xmlns:a16="http://schemas.microsoft.com/office/drawing/2014/main" id="{24301268-6DA4-BD44-AB48-CFE0B4C24243}"/>
              </a:ext>
            </a:extLst>
          </p:cNvPr>
          <p:cNvSpPr/>
          <p:nvPr/>
        </p:nvSpPr>
        <p:spPr>
          <a:xfrm>
            <a:off x="3625865" y="1913449"/>
            <a:ext cx="336939" cy="301348"/>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3" name="TextBox 2">
            <a:extLst>
              <a:ext uri="{FF2B5EF4-FFF2-40B4-BE49-F238E27FC236}">
                <a16:creationId xmlns:a16="http://schemas.microsoft.com/office/drawing/2014/main" id="{259E07FB-FD01-9F47-A898-40D104F54D30}"/>
              </a:ext>
            </a:extLst>
          </p:cNvPr>
          <p:cNvSpPr txBox="1"/>
          <p:nvPr/>
        </p:nvSpPr>
        <p:spPr>
          <a:xfrm>
            <a:off x="648732" y="1913449"/>
            <a:ext cx="1124465" cy="369332"/>
          </a:xfrm>
          <a:prstGeom prst="rect">
            <a:avLst/>
          </a:prstGeom>
          <a:noFill/>
        </p:spPr>
        <p:txBody>
          <a:bodyPr wrap="square" rtlCol="0">
            <a:spAutoFit/>
          </a:bodyPr>
          <a:lstStyle/>
          <a:p>
            <a:r>
              <a:rPr lang="en-US" dirty="0"/>
              <a:t>Limit = 0</a:t>
            </a:r>
          </a:p>
        </p:txBody>
      </p:sp>
      <p:sp>
        <p:nvSpPr>
          <p:cNvPr id="7" name="Oval 6">
            <a:extLst>
              <a:ext uri="{FF2B5EF4-FFF2-40B4-BE49-F238E27FC236}">
                <a16:creationId xmlns:a16="http://schemas.microsoft.com/office/drawing/2014/main" id="{40C79B30-7903-E542-A6D2-29B8CDD295CB}"/>
              </a:ext>
            </a:extLst>
          </p:cNvPr>
          <p:cNvSpPr/>
          <p:nvPr/>
        </p:nvSpPr>
        <p:spPr>
          <a:xfrm>
            <a:off x="2484925" y="2584833"/>
            <a:ext cx="336939" cy="30134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9" name="TextBox 8">
            <a:extLst>
              <a:ext uri="{FF2B5EF4-FFF2-40B4-BE49-F238E27FC236}">
                <a16:creationId xmlns:a16="http://schemas.microsoft.com/office/drawing/2014/main" id="{FF96F5AE-A46C-B948-93EA-7753B136FC68}"/>
              </a:ext>
            </a:extLst>
          </p:cNvPr>
          <p:cNvSpPr txBox="1"/>
          <p:nvPr/>
        </p:nvSpPr>
        <p:spPr>
          <a:xfrm>
            <a:off x="648732" y="2584833"/>
            <a:ext cx="1124465" cy="369332"/>
          </a:xfrm>
          <a:prstGeom prst="rect">
            <a:avLst/>
          </a:prstGeom>
          <a:noFill/>
        </p:spPr>
        <p:txBody>
          <a:bodyPr wrap="square" rtlCol="0">
            <a:spAutoFit/>
          </a:bodyPr>
          <a:lstStyle/>
          <a:p>
            <a:r>
              <a:rPr lang="en-US" dirty="0"/>
              <a:t>Limit = 1</a:t>
            </a:r>
          </a:p>
        </p:txBody>
      </p:sp>
      <p:cxnSp>
        <p:nvCxnSpPr>
          <p:cNvPr id="10" name="Straight Arrow Connector 9">
            <a:extLst>
              <a:ext uri="{FF2B5EF4-FFF2-40B4-BE49-F238E27FC236}">
                <a16:creationId xmlns:a16="http://schemas.microsoft.com/office/drawing/2014/main" id="{E6857412-4945-0C45-B1FF-9632B7F326BE}"/>
              </a:ext>
            </a:extLst>
          </p:cNvPr>
          <p:cNvCxnSpPr>
            <a:stCxn id="7" idx="4"/>
          </p:cNvCxnSpPr>
          <p:nvPr/>
        </p:nvCxnSpPr>
        <p:spPr>
          <a:xfrm flipH="1">
            <a:off x="2088292" y="2886181"/>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35F39ED-5D55-DA49-863F-F51536B03C16}"/>
              </a:ext>
            </a:extLst>
          </p:cNvPr>
          <p:cNvCxnSpPr>
            <a:cxnSpLocks/>
            <a:stCxn id="7" idx="4"/>
          </p:cNvCxnSpPr>
          <p:nvPr/>
        </p:nvCxnSpPr>
        <p:spPr>
          <a:xfrm>
            <a:off x="2653395" y="2886181"/>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94133616-CA58-994F-8D27-CC2083BC4B6C}"/>
              </a:ext>
            </a:extLst>
          </p:cNvPr>
          <p:cNvSpPr/>
          <p:nvPr/>
        </p:nvSpPr>
        <p:spPr>
          <a:xfrm>
            <a:off x="1824245" y="3429000"/>
            <a:ext cx="336939" cy="301348"/>
          </a:xfrm>
          <a:prstGeom prst="ellipse">
            <a:avLst/>
          </a:prstGeom>
          <a:solidFill>
            <a:srgbClr val="F3F3F3">
              <a:alpha val="64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6" name="Oval 15">
            <a:extLst>
              <a:ext uri="{FF2B5EF4-FFF2-40B4-BE49-F238E27FC236}">
                <a16:creationId xmlns:a16="http://schemas.microsoft.com/office/drawing/2014/main" id="{83ED8D51-E0DF-9340-BB63-43E3B782DD12}"/>
              </a:ext>
            </a:extLst>
          </p:cNvPr>
          <p:cNvSpPr/>
          <p:nvPr/>
        </p:nvSpPr>
        <p:spPr>
          <a:xfrm>
            <a:off x="2941719" y="3374819"/>
            <a:ext cx="336939" cy="301348"/>
          </a:xfrm>
          <a:prstGeom prst="ellipse">
            <a:avLst/>
          </a:prstGeom>
          <a:solidFill>
            <a:srgbClr val="F3F3F3">
              <a:alpha val="39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2" name="Oval 21">
            <a:extLst>
              <a:ext uri="{FF2B5EF4-FFF2-40B4-BE49-F238E27FC236}">
                <a16:creationId xmlns:a16="http://schemas.microsoft.com/office/drawing/2014/main" id="{4E6E7123-3296-E347-AEE5-0ABF708F3D5B}"/>
              </a:ext>
            </a:extLst>
          </p:cNvPr>
          <p:cNvSpPr/>
          <p:nvPr/>
        </p:nvSpPr>
        <p:spPr>
          <a:xfrm>
            <a:off x="4338021" y="2584833"/>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3" name="Straight Arrow Connector 22">
            <a:extLst>
              <a:ext uri="{FF2B5EF4-FFF2-40B4-BE49-F238E27FC236}">
                <a16:creationId xmlns:a16="http://schemas.microsoft.com/office/drawing/2014/main" id="{46A7ACBB-3D6E-2742-BBC5-5D3B833CD329}"/>
              </a:ext>
            </a:extLst>
          </p:cNvPr>
          <p:cNvCxnSpPr>
            <a:stCxn id="22" idx="4"/>
          </p:cNvCxnSpPr>
          <p:nvPr/>
        </p:nvCxnSpPr>
        <p:spPr>
          <a:xfrm flipH="1">
            <a:off x="3941388" y="2886181"/>
            <a:ext cx="565103" cy="542819"/>
          </a:xfrm>
          <a:prstGeom prst="straightConnector1">
            <a:avLst/>
          </a:prstGeom>
          <a:ln w="1587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174B258E-E94D-EB4F-8B33-5BB2E537DD6A}"/>
              </a:ext>
            </a:extLst>
          </p:cNvPr>
          <p:cNvCxnSpPr>
            <a:cxnSpLocks/>
            <a:stCxn id="22" idx="4"/>
          </p:cNvCxnSpPr>
          <p:nvPr/>
        </p:nvCxnSpPr>
        <p:spPr>
          <a:xfrm>
            <a:off x="4506491" y="2886181"/>
            <a:ext cx="396633" cy="472057"/>
          </a:xfrm>
          <a:prstGeom prst="straightConnector1">
            <a:avLst/>
          </a:prstGeom>
          <a:ln w="15875" cmpd="sng">
            <a:prstDash val="solid"/>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4D578D94-368E-6540-AAF7-B28289810B17}"/>
              </a:ext>
            </a:extLst>
          </p:cNvPr>
          <p:cNvSpPr/>
          <p:nvPr/>
        </p:nvSpPr>
        <p:spPr>
          <a:xfrm>
            <a:off x="3677341" y="3429000"/>
            <a:ext cx="336939" cy="301348"/>
          </a:xfrm>
          <a:prstGeom prst="ellipse">
            <a:avLst/>
          </a:prstGeom>
          <a:solidFill>
            <a:srgbClr val="FF0000"/>
          </a:solid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6" name="Oval 25">
            <a:extLst>
              <a:ext uri="{FF2B5EF4-FFF2-40B4-BE49-F238E27FC236}">
                <a16:creationId xmlns:a16="http://schemas.microsoft.com/office/drawing/2014/main" id="{B8FF7C62-71D4-2544-9CC9-868BF05F7C93}"/>
              </a:ext>
            </a:extLst>
          </p:cNvPr>
          <p:cNvSpPr/>
          <p:nvPr/>
        </p:nvSpPr>
        <p:spPr>
          <a:xfrm>
            <a:off x="4794815" y="3374819"/>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7" name="Oval 26">
            <a:extLst>
              <a:ext uri="{FF2B5EF4-FFF2-40B4-BE49-F238E27FC236}">
                <a16:creationId xmlns:a16="http://schemas.microsoft.com/office/drawing/2014/main" id="{CB470211-7F9D-9548-8B7E-0137ACD63348}"/>
              </a:ext>
            </a:extLst>
          </p:cNvPr>
          <p:cNvSpPr/>
          <p:nvPr/>
        </p:nvSpPr>
        <p:spPr>
          <a:xfrm>
            <a:off x="6268769" y="2530652"/>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8" name="Straight Arrow Connector 27">
            <a:extLst>
              <a:ext uri="{FF2B5EF4-FFF2-40B4-BE49-F238E27FC236}">
                <a16:creationId xmlns:a16="http://schemas.microsoft.com/office/drawing/2014/main" id="{FE453E61-0801-6940-BF12-6B4CB0BD1655}"/>
              </a:ext>
            </a:extLst>
          </p:cNvPr>
          <p:cNvCxnSpPr>
            <a:stCxn id="27" idx="4"/>
          </p:cNvCxnSpPr>
          <p:nvPr/>
        </p:nvCxnSpPr>
        <p:spPr>
          <a:xfrm flipH="1">
            <a:off x="5872136" y="2832000"/>
            <a:ext cx="565103" cy="542819"/>
          </a:xfrm>
          <a:prstGeom prst="straightConnector1">
            <a:avLst/>
          </a:prstGeom>
          <a:ln w="1587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DF036C8-F2AF-564B-B3A5-CFE50988AEA7}"/>
              </a:ext>
            </a:extLst>
          </p:cNvPr>
          <p:cNvCxnSpPr>
            <a:cxnSpLocks/>
            <a:stCxn id="27" idx="4"/>
          </p:cNvCxnSpPr>
          <p:nvPr/>
        </p:nvCxnSpPr>
        <p:spPr>
          <a:xfrm>
            <a:off x="6437239" y="2832000"/>
            <a:ext cx="396633" cy="472057"/>
          </a:xfrm>
          <a:prstGeom prst="straightConnector1">
            <a:avLst/>
          </a:prstGeom>
          <a:ln w="15875" cmpd="sng">
            <a:prstDash val="solid"/>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8AD603B5-B504-4F4E-9287-8678526D3D6D}"/>
              </a:ext>
            </a:extLst>
          </p:cNvPr>
          <p:cNvSpPr/>
          <p:nvPr/>
        </p:nvSpPr>
        <p:spPr>
          <a:xfrm>
            <a:off x="5608089" y="3374819"/>
            <a:ext cx="336939" cy="301348"/>
          </a:xfrm>
          <a:prstGeom prst="ellipse">
            <a:avLst/>
          </a:prstGeom>
          <a:solidFill>
            <a:schemeClr val="tx1"/>
          </a:solid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31" name="Oval 30">
            <a:extLst>
              <a:ext uri="{FF2B5EF4-FFF2-40B4-BE49-F238E27FC236}">
                <a16:creationId xmlns:a16="http://schemas.microsoft.com/office/drawing/2014/main" id="{76683237-F3DF-E54A-BE37-E8993921E07D}"/>
              </a:ext>
            </a:extLst>
          </p:cNvPr>
          <p:cNvSpPr/>
          <p:nvPr/>
        </p:nvSpPr>
        <p:spPr>
          <a:xfrm>
            <a:off x="6725563" y="3320638"/>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32" name="Oval 31">
            <a:extLst>
              <a:ext uri="{FF2B5EF4-FFF2-40B4-BE49-F238E27FC236}">
                <a16:creationId xmlns:a16="http://schemas.microsoft.com/office/drawing/2014/main" id="{CD655A2A-9691-354C-81C8-46CB57740040}"/>
              </a:ext>
            </a:extLst>
          </p:cNvPr>
          <p:cNvSpPr/>
          <p:nvPr/>
        </p:nvSpPr>
        <p:spPr>
          <a:xfrm>
            <a:off x="8569851" y="2530652"/>
            <a:ext cx="336939" cy="301348"/>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3" name="Straight Arrow Connector 32">
            <a:extLst>
              <a:ext uri="{FF2B5EF4-FFF2-40B4-BE49-F238E27FC236}">
                <a16:creationId xmlns:a16="http://schemas.microsoft.com/office/drawing/2014/main" id="{A814C935-C198-E648-A4ED-5E0960803253}"/>
              </a:ext>
            </a:extLst>
          </p:cNvPr>
          <p:cNvCxnSpPr>
            <a:stCxn id="32" idx="4"/>
          </p:cNvCxnSpPr>
          <p:nvPr/>
        </p:nvCxnSpPr>
        <p:spPr>
          <a:xfrm flipH="1">
            <a:off x="8173218" y="2832000"/>
            <a:ext cx="565103" cy="542819"/>
          </a:xfrm>
          <a:prstGeom prst="straightConnector1">
            <a:avLst/>
          </a:prstGeom>
          <a:ln w="15875">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7F386BC1-8A59-4145-8B70-BEF329EE9D7A}"/>
              </a:ext>
            </a:extLst>
          </p:cNvPr>
          <p:cNvCxnSpPr>
            <a:cxnSpLocks/>
            <a:stCxn id="32" idx="4"/>
          </p:cNvCxnSpPr>
          <p:nvPr/>
        </p:nvCxnSpPr>
        <p:spPr>
          <a:xfrm>
            <a:off x="8738321" y="2832000"/>
            <a:ext cx="396633" cy="472057"/>
          </a:xfrm>
          <a:prstGeom prst="straightConnector1">
            <a:avLst/>
          </a:prstGeom>
          <a:ln w="15875" cmpd="sng">
            <a:prstDash val="solid"/>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875DD768-D90F-394D-A7FE-E4A06B673480}"/>
              </a:ext>
            </a:extLst>
          </p:cNvPr>
          <p:cNvSpPr/>
          <p:nvPr/>
        </p:nvSpPr>
        <p:spPr>
          <a:xfrm>
            <a:off x="7909171" y="3374819"/>
            <a:ext cx="336939" cy="301348"/>
          </a:xfrm>
          <a:prstGeom prst="ellipse">
            <a:avLst/>
          </a:prstGeom>
          <a:solidFill>
            <a:schemeClr val="tx1"/>
          </a:solid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36" name="Oval 35">
            <a:extLst>
              <a:ext uri="{FF2B5EF4-FFF2-40B4-BE49-F238E27FC236}">
                <a16:creationId xmlns:a16="http://schemas.microsoft.com/office/drawing/2014/main" id="{184AD0A4-B2C7-104B-A487-42FF27F292A3}"/>
              </a:ext>
            </a:extLst>
          </p:cNvPr>
          <p:cNvSpPr/>
          <p:nvPr/>
        </p:nvSpPr>
        <p:spPr>
          <a:xfrm>
            <a:off x="9026645" y="3320638"/>
            <a:ext cx="336939" cy="301348"/>
          </a:xfrm>
          <a:prstGeom prst="ellipse">
            <a:avLst/>
          </a:prstGeom>
          <a:solidFill>
            <a:schemeClr val="tx1"/>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a:extLst>
              <a:ext uri="{FF2B5EF4-FFF2-40B4-BE49-F238E27FC236}">
                <a16:creationId xmlns:a16="http://schemas.microsoft.com/office/drawing/2014/main" id="{880C64B3-981B-FA48-88A7-1BEEE579021C}"/>
              </a:ext>
            </a:extLst>
          </p:cNvPr>
          <p:cNvSpPr txBox="1"/>
          <p:nvPr/>
        </p:nvSpPr>
        <p:spPr>
          <a:xfrm>
            <a:off x="648732" y="3995288"/>
            <a:ext cx="1124465" cy="369332"/>
          </a:xfrm>
          <a:prstGeom prst="rect">
            <a:avLst/>
          </a:prstGeom>
          <a:noFill/>
        </p:spPr>
        <p:txBody>
          <a:bodyPr wrap="square" rtlCol="0">
            <a:spAutoFit/>
          </a:bodyPr>
          <a:lstStyle/>
          <a:p>
            <a:r>
              <a:rPr lang="en-US" dirty="0"/>
              <a:t>Limit = 2</a:t>
            </a:r>
          </a:p>
        </p:txBody>
      </p:sp>
      <p:grpSp>
        <p:nvGrpSpPr>
          <p:cNvPr id="131" name="Group 130">
            <a:extLst>
              <a:ext uri="{FF2B5EF4-FFF2-40B4-BE49-F238E27FC236}">
                <a16:creationId xmlns:a16="http://schemas.microsoft.com/office/drawing/2014/main" id="{ED87735A-B991-694A-B615-9DED750A901F}"/>
              </a:ext>
            </a:extLst>
          </p:cNvPr>
          <p:cNvGrpSpPr/>
          <p:nvPr/>
        </p:nvGrpSpPr>
        <p:grpSpPr>
          <a:xfrm>
            <a:off x="702426" y="3995288"/>
            <a:ext cx="2845203" cy="1658131"/>
            <a:chOff x="702426" y="3995288"/>
            <a:chExt cx="2845203" cy="1658131"/>
          </a:xfrm>
        </p:grpSpPr>
        <p:grpSp>
          <p:nvGrpSpPr>
            <p:cNvPr id="89" name="Group 88">
              <a:extLst>
                <a:ext uri="{FF2B5EF4-FFF2-40B4-BE49-F238E27FC236}">
                  <a16:creationId xmlns:a16="http://schemas.microsoft.com/office/drawing/2014/main" id="{EF001BF0-1E09-7C40-AC78-2D1030BD963A}"/>
                </a:ext>
              </a:extLst>
            </p:cNvPr>
            <p:cNvGrpSpPr/>
            <p:nvPr/>
          </p:nvGrpSpPr>
          <p:grpSpPr>
            <a:xfrm>
              <a:off x="702426" y="3995288"/>
              <a:ext cx="2845203" cy="1658131"/>
              <a:chOff x="702426" y="3995288"/>
              <a:chExt cx="2845203" cy="1658131"/>
            </a:xfrm>
          </p:grpSpPr>
          <p:sp>
            <p:nvSpPr>
              <p:cNvPr id="37" name="Oval 36">
                <a:extLst>
                  <a:ext uri="{FF2B5EF4-FFF2-40B4-BE49-F238E27FC236}">
                    <a16:creationId xmlns:a16="http://schemas.microsoft.com/office/drawing/2014/main" id="{941ADE57-D258-D842-8243-95938D0B3E6F}"/>
                  </a:ext>
                </a:extLst>
              </p:cNvPr>
              <p:cNvSpPr/>
              <p:nvPr/>
            </p:nvSpPr>
            <p:spPr>
              <a:xfrm>
                <a:off x="2484925" y="3995288"/>
                <a:ext cx="336939" cy="30134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39" name="Straight Arrow Connector 38">
                <a:extLst>
                  <a:ext uri="{FF2B5EF4-FFF2-40B4-BE49-F238E27FC236}">
                    <a16:creationId xmlns:a16="http://schemas.microsoft.com/office/drawing/2014/main" id="{89947C0B-392A-164B-BF8B-74795B83B63B}"/>
                  </a:ext>
                </a:extLst>
              </p:cNvPr>
              <p:cNvCxnSpPr>
                <a:stCxn id="37" idx="4"/>
              </p:cNvCxnSpPr>
              <p:nvPr/>
            </p:nvCxnSpPr>
            <p:spPr>
              <a:xfrm flipH="1">
                <a:off x="2088292" y="4296636"/>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043F9B3-38FA-BF4A-B8C8-E7D7DF2D8C1A}"/>
                  </a:ext>
                </a:extLst>
              </p:cNvPr>
              <p:cNvCxnSpPr>
                <a:cxnSpLocks/>
                <a:stCxn id="37" idx="4"/>
              </p:cNvCxnSpPr>
              <p:nvPr/>
            </p:nvCxnSpPr>
            <p:spPr>
              <a:xfrm>
                <a:off x="2653395" y="4296636"/>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43614BDA-44DF-3F43-8DFA-5C31527AEE9D}"/>
                  </a:ext>
                </a:extLst>
              </p:cNvPr>
              <p:cNvSpPr/>
              <p:nvPr/>
            </p:nvSpPr>
            <p:spPr>
              <a:xfrm>
                <a:off x="1824245" y="4839455"/>
                <a:ext cx="336939" cy="301348"/>
              </a:xfrm>
              <a:prstGeom prst="ellipse">
                <a:avLst/>
              </a:prstGeom>
              <a:solidFill>
                <a:srgbClr val="F3F3F3">
                  <a:alpha val="64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42" name="Oval 41">
                <a:extLst>
                  <a:ext uri="{FF2B5EF4-FFF2-40B4-BE49-F238E27FC236}">
                    <a16:creationId xmlns:a16="http://schemas.microsoft.com/office/drawing/2014/main" id="{5959C2BD-A4C2-774C-911C-53A713E3DC76}"/>
                  </a:ext>
                </a:extLst>
              </p:cNvPr>
              <p:cNvSpPr/>
              <p:nvPr/>
            </p:nvSpPr>
            <p:spPr>
              <a:xfrm>
                <a:off x="2941719" y="4785274"/>
                <a:ext cx="336939" cy="301348"/>
              </a:xfrm>
              <a:prstGeom prst="ellipse">
                <a:avLst/>
              </a:prstGeom>
              <a:solidFill>
                <a:srgbClr val="F3F3F3">
                  <a:alpha val="3900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58" name="Oval 57">
                <a:extLst>
                  <a:ext uri="{FF2B5EF4-FFF2-40B4-BE49-F238E27FC236}">
                    <a16:creationId xmlns:a16="http://schemas.microsoft.com/office/drawing/2014/main" id="{68FFEC9E-A267-B74B-835C-6FF68BB955D1}"/>
                  </a:ext>
                </a:extLst>
              </p:cNvPr>
              <p:cNvSpPr/>
              <p:nvPr/>
            </p:nvSpPr>
            <p:spPr>
              <a:xfrm>
                <a:off x="702426" y="5345624"/>
                <a:ext cx="336939" cy="301348"/>
              </a:xfrm>
              <a:prstGeom prst="ellipse">
                <a:avLst/>
              </a:prstGeom>
              <a:solidFill>
                <a:srgbClr val="F3F3F3">
                  <a:alpha val="0"/>
                </a:srgbClr>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72" name="Oval 71">
                <a:extLst>
                  <a:ext uri="{FF2B5EF4-FFF2-40B4-BE49-F238E27FC236}">
                    <a16:creationId xmlns:a16="http://schemas.microsoft.com/office/drawing/2014/main" id="{4DA981CE-DABE-734D-B265-0D409222D437}"/>
                  </a:ext>
                </a:extLst>
              </p:cNvPr>
              <p:cNvSpPr/>
              <p:nvPr/>
            </p:nvSpPr>
            <p:spPr>
              <a:xfrm>
                <a:off x="1660496" y="5326784"/>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78" name="Oval 77">
                <a:extLst>
                  <a:ext uri="{FF2B5EF4-FFF2-40B4-BE49-F238E27FC236}">
                    <a16:creationId xmlns:a16="http://schemas.microsoft.com/office/drawing/2014/main" id="{D6EFDEA0-D78C-5D4F-8C54-E8097682583F}"/>
                  </a:ext>
                </a:extLst>
              </p:cNvPr>
              <p:cNvSpPr/>
              <p:nvPr/>
            </p:nvSpPr>
            <p:spPr>
              <a:xfrm>
                <a:off x="2431583" y="5352071"/>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84" name="Oval 83">
                <a:extLst>
                  <a:ext uri="{FF2B5EF4-FFF2-40B4-BE49-F238E27FC236}">
                    <a16:creationId xmlns:a16="http://schemas.microsoft.com/office/drawing/2014/main" id="{01312729-779A-0543-BF5B-095B4F4791D0}"/>
                  </a:ext>
                </a:extLst>
              </p:cNvPr>
              <p:cNvSpPr/>
              <p:nvPr/>
            </p:nvSpPr>
            <p:spPr>
              <a:xfrm>
                <a:off x="3210690" y="5337337"/>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cxnSp>
          <p:nvCxnSpPr>
            <p:cNvPr id="120" name="Straight Arrow Connector 119">
              <a:extLst>
                <a:ext uri="{FF2B5EF4-FFF2-40B4-BE49-F238E27FC236}">
                  <a16:creationId xmlns:a16="http://schemas.microsoft.com/office/drawing/2014/main" id="{E9ADEEDE-B5E5-6145-A133-9A3A4B2B7301}"/>
                </a:ext>
              </a:extLst>
            </p:cNvPr>
            <p:cNvCxnSpPr>
              <a:cxnSpLocks/>
              <a:stCxn id="41" idx="3"/>
            </p:cNvCxnSpPr>
            <p:nvPr/>
          </p:nvCxnSpPr>
          <p:spPr>
            <a:xfrm flipH="1">
              <a:off x="771319" y="5096672"/>
              <a:ext cx="1102270" cy="290608"/>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E5A0C46F-1ACE-1448-874A-5ECAC6C5E992}"/>
                </a:ext>
              </a:extLst>
            </p:cNvPr>
            <p:cNvCxnSpPr>
              <a:cxnSpLocks/>
              <a:stCxn id="41" idx="4"/>
              <a:endCxn id="72" idx="0"/>
            </p:cNvCxnSpPr>
            <p:nvPr/>
          </p:nvCxnSpPr>
          <p:spPr>
            <a:xfrm flipH="1">
              <a:off x="1828966" y="5140803"/>
              <a:ext cx="163749" cy="185981"/>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906FAB8E-8F71-5542-AD0D-D706DDF10DA5}"/>
                </a:ext>
              </a:extLst>
            </p:cNvPr>
            <p:cNvCxnSpPr>
              <a:cxnSpLocks/>
              <a:stCxn id="42" idx="4"/>
              <a:endCxn id="78" idx="0"/>
            </p:cNvCxnSpPr>
            <p:nvPr/>
          </p:nvCxnSpPr>
          <p:spPr>
            <a:xfrm flipH="1">
              <a:off x="2600053" y="5086622"/>
              <a:ext cx="510136" cy="26544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30986E1C-892B-1E48-9A94-A1FC0F7E0C99}"/>
                </a:ext>
              </a:extLst>
            </p:cNvPr>
            <p:cNvCxnSpPr>
              <a:cxnSpLocks/>
              <a:stCxn id="42" idx="4"/>
              <a:endCxn id="84" idx="0"/>
            </p:cNvCxnSpPr>
            <p:nvPr/>
          </p:nvCxnSpPr>
          <p:spPr>
            <a:xfrm>
              <a:off x="3110189" y="5086622"/>
              <a:ext cx="268971" cy="250715"/>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167" name="Group 166">
            <a:extLst>
              <a:ext uri="{FF2B5EF4-FFF2-40B4-BE49-F238E27FC236}">
                <a16:creationId xmlns:a16="http://schemas.microsoft.com/office/drawing/2014/main" id="{83706F0B-76D4-0248-BF52-DCDD8755D50B}"/>
              </a:ext>
            </a:extLst>
          </p:cNvPr>
          <p:cNvGrpSpPr/>
          <p:nvPr/>
        </p:nvGrpSpPr>
        <p:grpSpPr>
          <a:xfrm>
            <a:off x="4101633" y="3988841"/>
            <a:ext cx="2845203" cy="1658131"/>
            <a:chOff x="702426" y="3995288"/>
            <a:chExt cx="2845203" cy="1658131"/>
          </a:xfrm>
        </p:grpSpPr>
        <p:grpSp>
          <p:nvGrpSpPr>
            <p:cNvPr id="168" name="Group 167">
              <a:extLst>
                <a:ext uri="{FF2B5EF4-FFF2-40B4-BE49-F238E27FC236}">
                  <a16:creationId xmlns:a16="http://schemas.microsoft.com/office/drawing/2014/main" id="{B7B0BE60-43A4-A245-ACFA-14CBAF9240B6}"/>
                </a:ext>
              </a:extLst>
            </p:cNvPr>
            <p:cNvGrpSpPr/>
            <p:nvPr/>
          </p:nvGrpSpPr>
          <p:grpSpPr>
            <a:xfrm>
              <a:off x="702426" y="3995288"/>
              <a:ext cx="2845203" cy="1658131"/>
              <a:chOff x="702426" y="3995288"/>
              <a:chExt cx="2845203" cy="1658131"/>
            </a:xfrm>
          </p:grpSpPr>
          <p:sp>
            <p:nvSpPr>
              <p:cNvPr id="173" name="Oval 172">
                <a:extLst>
                  <a:ext uri="{FF2B5EF4-FFF2-40B4-BE49-F238E27FC236}">
                    <a16:creationId xmlns:a16="http://schemas.microsoft.com/office/drawing/2014/main" id="{9A26158D-DAC9-0142-AA2A-3EFA09CA8B37}"/>
                  </a:ext>
                </a:extLst>
              </p:cNvPr>
              <p:cNvSpPr/>
              <p:nvPr/>
            </p:nvSpPr>
            <p:spPr>
              <a:xfrm>
                <a:off x="2484925" y="3995288"/>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174" name="Straight Arrow Connector 173">
                <a:extLst>
                  <a:ext uri="{FF2B5EF4-FFF2-40B4-BE49-F238E27FC236}">
                    <a16:creationId xmlns:a16="http://schemas.microsoft.com/office/drawing/2014/main" id="{307B2334-058C-8A45-9058-0C3050D3D86C}"/>
                  </a:ext>
                </a:extLst>
              </p:cNvPr>
              <p:cNvCxnSpPr>
                <a:stCxn id="173" idx="4"/>
              </p:cNvCxnSpPr>
              <p:nvPr/>
            </p:nvCxnSpPr>
            <p:spPr>
              <a:xfrm flipH="1">
                <a:off x="2088292" y="4296636"/>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5" name="Straight Arrow Connector 174">
                <a:extLst>
                  <a:ext uri="{FF2B5EF4-FFF2-40B4-BE49-F238E27FC236}">
                    <a16:creationId xmlns:a16="http://schemas.microsoft.com/office/drawing/2014/main" id="{602851AB-A445-1B48-9113-925B1F2BE99F}"/>
                  </a:ext>
                </a:extLst>
              </p:cNvPr>
              <p:cNvCxnSpPr>
                <a:cxnSpLocks/>
                <a:stCxn id="173" idx="4"/>
              </p:cNvCxnSpPr>
              <p:nvPr/>
            </p:nvCxnSpPr>
            <p:spPr>
              <a:xfrm>
                <a:off x="2653395" y="4296636"/>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176" name="Oval 175">
                <a:extLst>
                  <a:ext uri="{FF2B5EF4-FFF2-40B4-BE49-F238E27FC236}">
                    <a16:creationId xmlns:a16="http://schemas.microsoft.com/office/drawing/2014/main" id="{EFB6E27B-6646-0D40-93BB-0BDAACFFC7A3}"/>
                  </a:ext>
                </a:extLst>
              </p:cNvPr>
              <p:cNvSpPr/>
              <p:nvPr/>
            </p:nvSpPr>
            <p:spPr>
              <a:xfrm>
                <a:off x="1824245" y="4839455"/>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77" name="Oval 176">
                <a:extLst>
                  <a:ext uri="{FF2B5EF4-FFF2-40B4-BE49-F238E27FC236}">
                    <a16:creationId xmlns:a16="http://schemas.microsoft.com/office/drawing/2014/main" id="{AE6DAE3A-7BB8-0D4C-8CEC-F5F81E74C0CD}"/>
                  </a:ext>
                </a:extLst>
              </p:cNvPr>
              <p:cNvSpPr/>
              <p:nvPr/>
            </p:nvSpPr>
            <p:spPr>
              <a:xfrm>
                <a:off x="2941719" y="4785274"/>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97" name="Oval 196">
                <a:extLst>
                  <a:ext uri="{FF2B5EF4-FFF2-40B4-BE49-F238E27FC236}">
                    <a16:creationId xmlns:a16="http://schemas.microsoft.com/office/drawing/2014/main" id="{693F5647-42A3-D245-9543-585A249AA173}"/>
                  </a:ext>
                </a:extLst>
              </p:cNvPr>
              <p:cNvSpPr/>
              <p:nvPr/>
            </p:nvSpPr>
            <p:spPr>
              <a:xfrm>
                <a:off x="702426" y="5345624"/>
                <a:ext cx="336939" cy="301348"/>
              </a:xfrm>
              <a:prstGeom prst="ellipse">
                <a:avLst/>
              </a:prstGeom>
              <a:solidFill>
                <a:srgbClr val="F3F3F3">
                  <a:alpha val="0"/>
                </a:srgbClr>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192" name="Oval 191">
                <a:extLst>
                  <a:ext uri="{FF2B5EF4-FFF2-40B4-BE49-F238E27FC236}">
                    <a16:creationId xmlns:a16="http://schemas.microsoft.com/office/drawing/2014/main" id="{7BF5996C-809F-0341-B7DD-10FD65F0610C}"/>
                  </a:ext>
                </a:extLst>
              </p:cNvPr>
              <p:cNvSpPr/>
              <p:nvPr/>
            </p:nvSpPr>
            <p:spPr>
              <a:xfrm>
                <a:off x="1660496" y="5326784"/>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187" name="Oval 186">
                <a:extLst>
                  <a:ext uri="{FF2B5EF4-FFF2-40B4-BE49-F238E27FC236}">
                    <a16:creationId xmlns:a16="http://schemas.microsoft.com/office/drawing/2014/main" id="{720FFDE5-F128-884D-B9D5-4BBA81722B36}"/>
                  </a:ext>
                </a:extLst>
              </p:cNvPr>
              <p:cNvSpPr/>
              <p:nvPr/>
            </p:nvSpPr>
            <p:spPr>
              <a:xfrm>
                <a:off x="2431583" y="5352071"/>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182" name="Oval 181">
                <a:extLst>
                  <a:ext uri="{FF2B5EF4-FFF2-40B4-BE49-F238E27FC236}">
                    <a16:creationId xmlns:a16="http://schemas.microsoft.com/office/drawing/2014/main" id="{E2C383BB-D4DC-6D40-9A81-64274B870C51}"/>
                  </a:ext>
                </a:extLst>
              </p:cNvPr>
              <p:cNvSpPr/>
              <p:nvPr/>
            </p:nvSpPr>
            <p:spPr>
              <a:xfrm>
                <a:off x="3210690" y="5337337"/>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cxnSp>
          <p:nvCxnSpPr>
            <p:cNvPr id="169" name="Straight Arrow Connector 168">
              <a:extLst>
                <a:ext uri="{FF2B5EF4-FFF2-40B4-BE49-F238E27FC236}">
                  <a16:creationId xmlns:a16="http://schemas.microsoft.com/office/drawing/2014/main" id="{FD9F27C2-9039-684A-9B3C-CFF85B281880}"/>
                </a:ext>
              </a:extLst>
            </p:cNvPr>
            <p:cNvCxnSpPr>
              <a:cxnSpLocks/>
              <a:stCxn id="176" idx="3"/>
            </p:cNvCxnSpPr>
            <p:nvPr/>
          </p:nvCxnSpPr>
          <p:spPr>
            <a:xfrm flipH="1">
              <a:off x="771319" y="5096672"/>
              <a:ext cx="1102270" cy="290608"/>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F7FCC4DB-F385-644A-8520-B7AA29715016}"/>
                </a:ext>
              </a:extLst>
            </p:cNvPr>
            <p:cNvCxnSpPr>
              <a:cxnSpLocks/>
              <a:stCxn id="176" idx="4"/>
              <a:endCxn id="192" idx="0"/>
            </p:cNvCxnSpPr>
            <p:nvPr/>
          </p:nvCxnSpPr>
          <p:spPr>
            <a:xfrm flipH="1">
              <a:off x="1828966" y="5140803"/>
              <a:ext cx="163749" cy="185981"/>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a:extLst>
                <a:ext uri="{FF2B5EF4-FFF2-40B4-BE49-F238E27FC236}">
                  <a16:creationId xmlns:a16="http://schemas.microsoft.com/office/drawing/2014/main" id="{5235895C-690F-B041-8497-B32AD7227F58}"/>
                </a:ext>
              </a:extLst>
            </p:cNvPr>
            <p:cNvCxnSpPr>
              <a:cxnSpLocks/>
              <a:stCxn id="177" idx="4"/>
              <a:endCxn id="187" idx="0"/>
            </p:cNvCxnSpPr>
            <p:nvPr/>
          </p:nvCxnSpPr>
          <p:spPr>
            <a:xfrm flipH="1">
              <a:off x="2600053" y="5086622"/>
              <a:ext cx="510136" cy="26544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77773C6B-3C00-FE48-A4F2-96AA8DD76C4B}"/>
                </a:ext>
              </a:extLst>
            </p:cNvPr>
            <p:cNvCxnSpPr>
              <a:cxnSpLocks/>
              <a:stCxn id="177" idx="4"/>
              <a:endCxn id="182" idx="0"/>
            </p:cNvCxnSpPr>
            <p:nvPr/>
          </p:nvCxnSpPr>
          <p:spPr>
            <a:xfrm>
              <a:off x="3110189" y="5086622"/>
              <a:ext cx="268971" cy="250715"/>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grpSp>
      <p:grpSp>
        <p:nvGrpSpPr>
          <p:cNvPr id="202" name="Group 201">
            <a:extLst>
              <a:ext uri="{FF2B5EF4-FFF2-40B4-BE49-F238E27FC236}">
                <a16:creationId xmlns:a16="http://schemas.microsoft.com/office/drawing/2014/main" id="{7CAC4A0B-1D18-C444-A773-A896510D1C47}"/>
              </a:ext>
            </a:extLst>
          </p:cNvPr>
          <p:cNvGrpSpPr/>
          <p:nvPr/>
        </p:nvGrpSpPr>
        <p:grpSpPr>
          <a:xfrm>
            <a:off x="7576827" y="4003184"/>
            <a:ext cx="2845203" cy="1658131"/>
            <a:chOff x="702426" y="3995288"/>
            <a:chExt cx="2845203" cy="1658131"/>
          </a:xfrm>
        </p:grpSpPr>
        <p:grpSp>
          <p:nvGrpSpPr>
            <p:cNvPr id="203" name="Group 202">
              <a:extLst>
                <a:ext uri="{FF2B5EF4-FFF2-40B4-BE49-F238E27FC236}">
                  <a16:creationId xmlns:a16="http://schemas.microsoft.com/office/drawing/2014/main" id="{8597B77D-1995-3A45-BD39-76FC43B8D696}"/>
                </a:ext>
              </a:extLst>
            </p:cNvPr>
            <p:cNvGrpSpPr/>
            <p:nvPr/>
          </p:nvGrpSpPr>
          <p:grpSpPr>
            <a:xfrm>
              <a:off x="702426" y="3995288"/>
              <a:ext cx="2845203" cy="1658131"/>
              <a:chOff x="702426" y="3995288"/>
              <a:chExt cx="2845203" cy="1658131"/>
            </a:xfrm>
          </p:grpSpPr>
          <p:sp>
            <p:nvSpPr>
              <p:cNvPr id="208" name="Oval 207">
                <a:extLst>
                  <a:ext uri="{FF2B5EF4-FFF2-40B4-BE49-F238E27FC236}">
                    <a16:creationId xmlns:a16="http://schemas.microsoft.com/office/drawing/2014/main" id="{689E2C23-C1ED-9647-B2A2-6E475FEE196A}"/>
                  </a:ext>
                </a:extLst>
              </p:cNvPr>
              <p:cNvSpPr/>
              <p:nvPr/>
            </p:nvSpPr>
            <p:spPr>
              <a:xfrm>
                <a:off x="2484925" y="3995288"/>
                <a:ext cx="336939" cy="301348"/>
              </a:xfrm>
              <a:prstGeom prst="ellips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209" name="Straight Arrow Connector 208">
                <a:extLst>
                  <a:ext uri="{FF2B5EF4-FFF2-40B4-BE49-F238E27FC236}">
                    <a16:creationId xmlns:a16="http://schemas.microsoft.com/office/drawing/2014/main" id="{C0A0BC32-275A-1A4B-9A9D-10454B5C56E1}"/>
                  </a:ext>
                </a:extLst>
              </p:cNvPr>
              <p:cNvCxnSpPr>
                <a:stCxn id="208" idx="4"/>
              </p:cNvCxnSpPr>
              <p:nvPr/>
            </p:nvCxnSpPr>
            <p:spPr>
              <a:xfrm flipH="1">
                <a:off x="2088292" y="4296636"/>
                <a:ext cx="565103" cy="54281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872546C0-B00B-EB4C-8E12-A505982A4211}"/>
                  </a:ext>
                </a:extLst>
              </p:cNvPr>
              <p:cNvCxnSpPr>
                <a:cxnSpLocks/>
                <a:stCxn id="208" idx="4"/>
              </p:cNvCxnSpPr>
              <p:nvPr/>
            </p:nvCxnSpPr>
            <p:spPr>
              <a:xfrm>
                <a:off x="2653395" y="4296636"/>
                <a:ext cx="396633" cy="472057"/>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id="{D962F64D-C0C5-004C-9DF8-435302C619EE}"/>
                  </a:ext>
                </a:extLst>
              </p:cNvPr>
              <p:cNvSpPr/>
              <p:nvPr/>
            </p:nvSpPr>
            <p:spPr>
              <a:xfrm>
                <a:off x="1824245" y="4839455"/>
                <a:ext cx="336939" cy="301348"/>
              </a:xfrm>
              <a:prstGeom prst="ellipse">
                <a:avLst/>
              </a:prstGeom>
              <a:solidFill>
                <a:schemeClr val="accent6">
                  <a:lumMod val="50000"/>
                </a:scheme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12" name="Oval 211">
                <a:extLst>
                  <a:ext uri="{FF2B5EF4-FFF2-40B4-BE49-F238E27FC236}">
                    <a16:creationId xmlns:a16="http://schemas.microsoft.com/office/drawing/2014/main" id="{7EC76D14-E305-794C-A413-6267C7DCC0CF}"/>
                  </a:ext>
                </a:extLst>
              </p:cNvPr>
              <p:cNvSpPr/>
              <p:nvPr/>
            </p:nvSpPr>
            <p:spPr>
              <a:xfrm>
                <a:off x="2941719" y="4785274"/>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32" name="Oval 231">
                <a:extLst>
                  <a:ext uri="{FF2B5EF4-FFF2-40B4-BE49-F238E27FC236}">
                    <a16:creationId xmlns:a16="http://schemas.microsoft.com/office/drawing/2014/main" id="{C7F4FD0C-31B8-CE4C-BDB5-B5FF31AA38C1}"/>
                  </a:ext>
                </a:extLst>
              </p:cNvPr>
              <p:cNvSpPr/>
              <p:nvPr/>
            </p:nvSpPr>
            <p:spPr>
              <a:xfrm>
                <a:off x="702426" y="5345624"/>
                <a:ext cx="336939" cy="301348"/>
              </a:xfrm>
              <a:prstGeom prst="ellipse">
                <a:avLst/>
              </a:prstGeom>
              <a:solidFill>
                <a:srgbClr val="FF0000"/>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227" name="Oval 226">
                <a:extLst>
                  <a:ext uri="{FF2B5EF4-FFF2-40B4-BE49-F238E27FC236}">
                    <a16:creationId xmlns:a16="http://schemas.microsoft.com/office/drawing/2014/main" id="{F9198577-F334-F84A-A4EF-E40DE1353FC8}"/>
                  </a:ext>
                </a:extLst>
              </p:cNvPr>
              <p:cNvSpPr/>
              <p:nvPr/>
            </p:nvSpPr>
            <p:spPr>
              <a:xfrm>
                <a:off x="1660496" y="5326784"/>
                <a:ext cx="336939" cy="301348"/>
              </a:xfrm>
              <a:prstGeom prst="ellipse">
                <a:avLst/>
              </a:prstGeom>
              <a:solidFill>
                <a:srgbClr val="FF0000"/>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222" name="Oval 221">
                <a:extLst>
                  <a:ext uri="{FF2B5EF4-FFF2-40B4-BE49-F238E27FC236}">
                    <a16:creationId xmlns:a16="http://schemas.microsoft.com/office/drawing/2014/main" id="{DD604A92-885E-D74F-A528-E69C862DFC92}"/>
                  </a:ext>
                </a:extLst>
              </p:cNvPr>
              <p:cNvSpPr/>
              <p:nvPr/>
            </p:nvSpPr>
            <p:spPr>
              <a:xfrm>
                <a:off x="2431583" y="5352071"/>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a:t>
                </a:r>
              </a:p>
            </p:txBody>
          </p:sp>
          <p:sp>
            <p:nvSpPr>
              <p:cNvPr id="217" name="Oval 216">
                <a:extLst>
                  <a:ext uri="{FF2B5EF4-FFF2-40B4-BE49-F238E27FC236}">
                    <a16:creationId xmlns:a16="http://schemas.microsoft.com/office/drawing/2014/main" id="{3C129903-22F1-F547-9136-9B6C4FEA1687}"/>
                  </a:ext>
                </a:extLst>
              </p:cNvPr>
              <p:cNvSpPr/>
              <p:nvPr/>
            </p:nvSpPr>
            <p:spPr>
              <a:xfrm>
                <a:off x="3210690" y="5337337"/>
                <a:ext cx="336939" cy="301348"/>
              </a:xfrm>
              <a:prstGeom prst="ellipse">
                <a:avLst/>
              </a:prstGeom>
              <a:solidFill>
                <a:srgbClr val="F3F3F3">
                  <a:alpha val="0"/>
                </a:srgbClr>
              </a:solidFill>
              <a:ln>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grpSp>
        <p:cxnSp>
          <p:nvCxnSpPr>
            <p:cNvPr id="204" name="Straight Arrow Connector 203">
              <a:extLst>
                <a:ext uri="{FF2B5EF4-FFF2-40B4-BE49-F238E27FC236}">
                  <a16:creationId xmlns:a16="http://schemas.microsoft.com/office/drawing/2014/main" id="{80067356-D97C-C948-991A-FEC1B9B5CDB1}"/>
                </a:ext>
              </a:extLst>
            </p:cNvPr>
            <p:cNvCxnSpPr>
              <a:cxnSpLocks/>
              <a:stCxn id="211" idx="3"/>
            </p:cNvCxnSpPr>
            <p:nvPr/>
          </p:nvCxnSpPr>
          <p:spPr>
            <a:xfrm flipH="1">
              <a:off x="771319" y="5096672"/>
              <a:ext cx="1102270" cy="290608"/>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5" name="Straight Arrow Connector 204">
              <a:extLst>
                <a:ext uri="{FF2B5EF4-FFF2-40B4-BE49-F238E27FC236}">
                  <a16:creationId xmlns:a16="http://schemas.microsoft.com/office/drawing/2014/main" id="{61F2A11F-3AE6-5843-AA05-7854E7F4AE97}"/>
                </a:ext>
              </a:extLst>
            </p:cNvPr>
            <p:cNvCxnSpPr>
              <a:cxnSpLocks/>
              <a:stCxn id="211" idx="4"/>
              <a:endCxn id="227" idx="0"/>
            </p:cNvCxnSpPr>
            <p:nvPr/>
          </p:nvCxnSpPr>
          <p:spPr>
            <a:xfrm flipH="1">
              <a:off x="1828966" y="5140803"/>
              <a:ext cx="163749" cy="185981"/>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6" name="Straight Arrow Connector 205">
              <a:extLst>
                <a:ext uri="{FF2B5EF4-FFF2-40B4-BE49-F238E27FC236}">
                  <a16:creationId xmlns:a16="http://schemas.microsoft.com/office/drawing/2014/main" id="{82EC0CDB-4301-2344-831B-894D170FC999}"/>
                </a:ext>
              </a:extLst>
            </p:cNvPr>
            <p:cNvCxnSpPr>
              <a:cxnSpLocks/>
              <a:stCxn id="212" idx="4"/>
              <a:endCxn id="222" idx="0"/>
            </p:cNvCxnSpPr>
            <p:nvPr/>
          </p:nvCxnSpPr>
          <p:spPr>
            <a:xfrm flipH="1">
              <a:off x="2600053" y="5086622"/>
              <a:ext cx="510136" cy="265449"/>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7" name="Straight Arrow Connector 206">
              <a:extLst>
                <a:ext uri="{FF2B5EF4-FFF2-40B4-BE49-F238E27FC236}">
                  <a16:creationId xmlns:a16="http://schemas.microsoft.com/office/drawing/2014/main" id="{7A46D958-EBBF-9140-8C1A-7F439CEBD426}"/>
                </a:ext>
              </a:extLst>
            </p:cNvPr>
            <p:cNvCxnSpPr>
              <a:cxnSpLocks/>
              <a:stCxn id="212" idx="4"/>
              <a:endCxn id="217" idx="0"/>
            </p:cNvCxnSpPr>
            <p:nvPr/>
          </p:nvCxnSpPr>
          <p:spPr>
            <a:xfrm>
              <a:off x="3110189" y="5086622"/>
              <a:ext cx="268971" cy="250715"/>
            </a:xfrm>
            <a:prstGeom prst="straightConnector1">
              <a:avLst/>
            </a:prstGeom>
            <a:ln w="15875">
              <a:prstDash val="sysDot"/>
              <a:tailEnd type="triangle"/>
            </a:ln>
          </p:spPr>
          <p:style>
            <a:lnRef idx="1">
              <a:schemeClr val="accent1"/>
            </a:lnRef>
            <a:fillRef idx="0">
              <a:schemeClr val="accent1"/>
            </a:fillRef>
            <a:effectRef idx="0">
              <a:schemeClr val="accent1"/>
            </a:effectRef>
            <a:fontRef idx="minor">
              <a:schemeClr val="tx1"/>
            </a:fontRef>
          </p:style>
        </p:cxnSp>
      </p:grpSp>
      <p:sp>
        <p:nvSpPr>
          <p:cNvPr id="237" name="TextBox 236">
            <a:extLst>
              <a:ext uri="{FF2B5EF4-FFF2-40B4-BE49-F238E27FC236}">
                <a16:creationId xmlns:a16="http://schemas.microsoft.com/office/drawing/2014/main" id="{378E62FF-CF06-A046-AB50-E7B9C97BEC18}"/>
              </a:ext>
            </a:extLst>
          </p:cNvPr>
          <p:cNvSpPr txBox="1"/>
          <p:nvPr/>
        </p:nvSpPr>
        <p:spPr>
          <a:xfrm>
            <a:off x="10706213" y="4933954"/>
            <a:ext cx="909524" cy="646331"/>
          </a:xfrm>
          <a:prstGeom prst="rect">
            <a:avLst/>
          </a:prstGeom>
          <a:noFill/>
        </p:spPr>
        <p:txBody>
          <a:bodyPr wrap="square" rtlCol="0">
            <a:spAutoFit/>
          </a:bodyPr>
          <a:lstStyle/>
          <a:p>
            <a:r>
              <a:rPr lang="en-US" dirty="0"/>
              <a:t>And so on…</a:t>
            </a:r>
          </a:p>
        </p:txBody>
      </p:sp>
    </p:spTree>
    <p:extLst>
      <p:ext uri="{BB962C8B-B14F-4D97-AF65-F5344CB8AC3E}">
        <p14:creationId xmlns:p14="http://schemas.microsoft.com/office/powerpoint/2010/main" val="3199576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dissolve">
                                      <p:cBhvr>
                                        <p:cTn id="10" dur="500"/>
                                        <p:tgtEl>
                                          <p:spTgt spid="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dissolve">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dissolve">
                                      <p:cBhvr>
                                        <p:cTn id="18" dur="500"/>
                                        <p:tgtEl>
                                          <p:spTgt spid="7"/>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dissolve">
                                      <p:cBhvr>
                                        <p:cTn id="21" dur="500"/>
                                        <p:tgtEl>
                                          <p:spTgt spid="9"/>
                                        </p:tgtEl>
                                      </p:cBhvr>
                                    </p:animEffect>
                                  </p:childTnLst>
                                </p:cTn>
                              </p:par>
                              <p:par>
                                <p:cTn id="22" presetID="9" presetClass="entr" presetSubtype="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dissolve">
                                      <p:cBhvr>
                                        <p:cTn id="24" dur="500"/>
                                        <p:tgtEl>
                                          <p:spTgt spid="10"/>
                                        </p:tgtEl>
                                      </p:cBhvr>
                                    </p:animEffect>
                                  </p:childTnLst>
                                </p:cTn>
                              </p:par>
                              <p:par>
                                <p:cTn id="25" presetID="9" presetClass="entr" presetSubtype="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dissolve">
                                      <p:cBhvr>
                                        <p:cTn id="27" dur="500"/>
                                        <p:tgtEl>
                                          <p:spTgt spid="12"/>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dissolve">
                                      <p:cBhvr>
                                        <p:cTn id="30" dur="500"/>
                                        <p:tgtEl>
                                          <p:spTgt spid="15"/>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dissolve">
                                      <p:cBhvr>
                                        <p:cTn id="33" dur="500"/>
                                        <p:tgtEl>
                                          <p:spTgt spid="16"/>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dissolve">
                                      <p:cBhvr>
                                        <p:cTn id="36" dur="500"/>
                                        <p:tgtEl>
                                          <p:spTgt spid="22"/>
                                        </p:tgtEl>
                                      </p:cBhvr>
                                    </p:animEffect>
                                  </p:childTnLst>
                                </p:cTn>
                              </p:par>
                              <p:par>
                                <p:cTn id="37" presetID="9" presetClass="entr" presetSubtype="0" fill="hold"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dissolve">
                                      <p:cBhvr>
                                        <p:cTn id="39" dur="500"/>
                                        <p:tgtEl>
                                          <p:spTgt spid="23"/>
                                        </p:tgtEl>
                                      </p:cBhvr>
                                    </p:animEffect>
                                  </p:childTnLst>
                                </p:cTn>
                              </p:par>
                              <p:par>
                                <p:cTn id="40" presetID="9"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dissolve">
                                      <p:cBhvr>
                                        <p:cTn id="42" dur="500"/>
                                        <p:tgtEl>
                                          <p:spTgt spid="24"/>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dissolve">
                                      <p:cBhvr>
                                        <p:cTn id="45" dur="500"/>
                                        <p:tgtEl>
                                          <p:spTgt spid="25"/>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dissolve">
                                      <p:cBhvr>
                                        <p:cTn id="48" dur="500"/>
                                        <p:tgtEl>
                                          <p:spTgt spid="26"/>
                                        </p:tgtEl>
                                      </p:cBhvr>
                                    </p:animEffect>
                                  </p:childTnLst>
                                </p:cTn>
                              </p:par>
                              <p:par>
                                <p:cTn id="49" presetID="9" presetClass="entr" presetSubtype="0"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dissolve">
                                      <p:cBhvr>
                                        <p:cTn id="51" dur="500"/>
                                        <p:tgtEl>
                                          <p:spTgt spid="27"/>
                                        </p:tgtEl>
                                      </p:cBhvr>
                                    </p:animEffect>
                                  </p:childTnLst>
                                </p:cTn>
                              </p:par>
                              <p:par>
                                <p:cTn id="52" presetID="9" presetClass="entr" presetSubtype="0" fill="hold" nodeType="with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dissolve">
                                      <p:cBhvr>
                                        <p:cTn id="54" dur="500"/>
                                        <p:tgtEl>
                                          <p:spTgt spid="28"/>
                                        </p:tgtEl>
                                      </p:cBhvr>
                                    </p:animEffect>
                                  </p:childTnLst>
                                </p:cTn>
                              </p:par>
                              <p:par>
                                <p:cTn id="55" presetID="9" presetClass="entr" presetSubtype="0" fill="hold"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dissolve">
                                      <p:cBhvr>
                                        <p:cTn id="57" dur="500"/>
                                        <p:tgtEl>
                                          <p:spTgt spid="29"/>
                                        </p:tgtEl>
                                      </p:cBhvr>
                                    </p:animEffect>
                                  </p:childTnLst>
                                </p:cTn>
                              </p:par>
                              <p:par>
                                <p:cTn id="58" presetID="9" presetClass="entr" presetSubtype="0" fill="hold" grpId="0" nodeType="withEffect">
                                  <p:stCondLst>
                                    <p:cond delay="0"/>
                                  </p:stCondLst>
                                  <p:childTnLst>
                                    <p:set>
                                      <p:cBhvr>
                                        <p:cTn id="59" dur="1" fill="hold">
                                          <p:stCondLst>
                                            <p:cond delay="0"/>
                                          </p:stCondLst>
                                        </p:cTn>
                                        <p:tgtEl>
                                          <p:spTgt spid="30"/>
                                        </p:tgtEl>
                                        <p:attrNameLst>
                                          <p:attrName>style.visibility</p:attrName>
                                        </p:attrNameLst>
                                      </p:cBhvr>
                                      <p:to>
                                        <p:strVal val="visible"/>
                                      </p:to>
                                    </p:set>
                                    <p:animEffect transition="in" filter="dissolve">
                                      <p:cBhvr>
                                        <p:cTn id="60" dur="500"/>
                                        <p:tgtEl>
                                          <p:spTgt spid="30"/>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dissolve">
                                      <p:cBhvr>
                                        <p:cTn id="63" dur="500"/>
                                        <p:tgtEl>
                                          <p:spTgt spid="31"/>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dissolve">
                                      <p:cBhvr>
                                        <p:cTn id="66" dur="500"/>
                                        <p:tgtEl>
                                          <p:spTgt spid="32"/>
                                        </p:tgtEl>
                                      </p:cBhvr>
                                    </p:animEffect>
                                  </p:childTnLst>
                                </p:cTn>
                              </p:par>
                              <p:par>
                                <p:cTn id="67" presetID="9" presetClass="entr" presetSubtype="0" fill="hold" nodeType="with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dissolve">
                                      <p:cBhvr>
                                        <p:cTn id="69" dur="500"/>
                                        <p:tgtEl>
                                          <p:spTgt spid="33"/>
                                        </p:tgtEl>
                                      </p:cBhvr>
                                    </p:animEffect>
                                  </p:childTnLst>
                                </p:cTn>
                              </p:par>
                              <p:par>
                                <p:cTn id="70" presetID="9" presetClass="entr" presetSubtype="0" fill="hold"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dissolve">
                                      <p:cBhvr>
                                        <p:cTn id="72" dur="500"/>
                                        <p:tgtEl>
                                          <p:spTgt spid="34"/>
                                        </p:tgtEl>
                                      </p:cBhvr>
                                    </p:animEffect>
                                  </p:childTnLst>
                                </p:cTn>
                              </p:par>
                              <p:par>
                                <p:cTn id="73" presetID="9" presetClass="entr" presetSubtype="0" fill="hold" grpId="0" nodeType="withEffect">
                                  <p:stCondLst>
                                    <p:cond delay="0"/>
                                  </p:stCondLst>
                                  <p:childTnLst>
                                    <p:set>
                                      <p:cBhvr>
                                        <p:cTn id="74" dur="1" fill="hold">
                                          <p:stCondLst>
                                            <p:cond delay="0"/>
                                          </p:stCondLst>
                                        </p:cTn>
                                        <p:tgtEl>
                                          <p:spTgt spid="35"/>
                                        </p:tgtEl>
                                        <p:attrNameLst>
                                          <p:attrName>style.visibility</p:attrName>
                                        </p:attrNameLst>
                                      </p:cBhvr>
                                      <p:to>
                                        <p:strVal val="visible"/>
                                      </p:to>
                                    </p:set>
                                    <p:animEffect transition="in" filter="dissolve">
                                      <p:cBhvr>
                                        <p:cTn id="75" dur="500"/>
                                        <p:tgtEl>
                                          <p:spTgt spid="35"/>
                                        </p:tgtEl>
                                      </p:cBhvr>
                                    </p:animEffect>
                                  </p:childTnLst>
                                </p:cTn>
                              </p:par>
                              <p:par>
                                <p:cTn id="76" presetID="9" presetClass="entr" presetSubtype="0" fill="hold" grpId="0" nodeType="withEffect">
                                  <p:stCondLst>
                                    <p:cond delay="0"/>
                                  </p:stCondLst>
                                  <p:childTnLst>
                                    <p:set>
                                      <p:cBhvr>
                                        <p:cTn id="77" dur="1" fill="hold">
                                          <p:stCondLst>
                                            <p:cond delay="0"/>
                                          </p:stCondLst>
                                        </p:cTn>
                                        <p:tgtEl>
                                          <p:spTgt spid="36"/>
                                        </p:tgtEl>
                                        <p:attrNameLst>
                                          <p:attrName>style.visibility</p:attrName>
                                        </p:attrNameLst>
                                      </p:cBhvr>
                                      <p:to>
                                        <p:strVal val="visible"/>
                                      </p:to>
                                    </p:set>
                                    <p:animEffect transition="in" filter="dissolve">
                                      <p:cBhvr>
                                        <p:cTn id="78" dur="500"/>
                                        <p:tgtEl>
                                          <p:spTgt spid="36"/>
                                        </p:tgtEl>
                                      </p:cBhvr>
                                    </p:animEffect>
                                  </p:childTnLst>
                                </p:cTn>
                              </p:par>
                            </p:childTnLst>
                          </p:cTn>
                        </p:par>
                      </p:childTnLst>
                    </p:cTn>
                  </p:par>
                  <p:par>
                    <p:cTn id="79" fill="hold">
                      <p:stCondLst>
                        <p:cond delay="indefinite"/>
                      </p:stCondLst>
                      <p:childTnLst>
                        <p:par>
                          <p:cTn id="80" fill="hold">
                            <p:stCondLst>
                              <p:cond delay="0"/>
                            </p:stCondLst>
                            <p:childTnLst>
                              <p:par>
                                <p:cTn id="81" presetID="9" presetClass="entr" presetSubtype="0" fill="hold" grpId="0" nodeType="clickEffect">
                                  <p:stCondLst>
                                    <p:cond delay="0"/>
                                  </p:stCondLst>
                                  <p:childTnLst>
                                    <p:set>
                                      <p:cBhvr>
                                        <p:cTn id="82" dur="1" fill="hold">
                                          <p:stCondLst>
                                            <p:cond delay="0"/>
                                          </p:stCondLst>
                                        </p:cTn>
                                        <p:tgtEl>
                                          <p:spTgt spid="38"/>
                                        </p:tgtEl>
                                        <p:attrNameLst>
                                          <p:attrName>style.visibility</p:attrName>
                                        </p:attrNameLst>
                                      </p:cBhvr>
                                      <p:to>
                                        <p:strVal val="visible"/>
                                      </p:to>
                                    </p:set>
                                    <p:animEffect transition="in" filter="dissolve">
                                      <p:cBhvr>
                                        <p:cTn id="83" dur="500"/>
                                        <p:tgtEl>
                                          <p:spTgt spid="38"/>
                                        </p:tgtEl>
                                      </p:cBhvr>
                                    </p:animEffect>
                                  </p:childTnLst>
                                </p:cTn>
                              </p:par>
                              <p:par>
                                <p:cTn id="84" presetID="9" presetClass="entr" presetSubtype="0" fill="hold" nodeType="withEffect">
                                  <p:stCondLst>
                                    <p:cond delay="0"/>
                                  </p:stCondLst>
                                  <p:childTnLst>
                                    <p:set>
                                      <p:cBhvr>
                                        <p:cTn id="85" dur="1" fill="hold">
                                          <p:stCondLst>
                                            <p:cond delay="0"/>
                                          </p:stCondLst>
                                        </p:cTn>
                                        <p:tgtEl>
                                          <p:spTgt spid="131"/>
                                        </p:tgtEl>
                                        <p:attrNameLst>
                                          <p:attrName>style.visibility</p:attrName>
                                        </p:attrNameLst>
                                      </p:cBhvr>
                                      <p:to>
                                        <p:strVal val="visible"/>
                                      </p:to>
                                    </p:set>
                                    <p:animEffect transition="in" filter="dissolve">
                                      <p:cBhvr>
                                        <p:cTn id="86" dur="500"/>
                                        <p:tgtEl>
                                          <p:spTgt spid="131"/>
                                        </p:tgtEl>
                                      </p:cBhvr>
                                    </p:animEffect>
                                  </p:childTnLst>
                                </p:cTn>
                              </p:par>
                              <p:par>
                                <p:cTn id="87" presetID="9" presetClass="entr" presetSubtype="0" fill="hold" nodeType="withEffect">
                                  <p:stCondLst>
                                    <p:cond delay="0"/>
                                  </p:stCondLst>
                                  <p:childTnLst>
                                    <p:set>
                                      <p:cBhvr>
                                        <p:cTn id="88" dur="1" fill="hold">
                                          <p:stCondLst>
                                            <p:cond delay="0"/>
                                          </p:stCondLst>
                                        </p:cTn>
                                        <p:tgtEl>
                                          <p:spTgt spid="167"/>
                                        </p:tgtEl>
                                        <p:attrNameLst>
                                          <p:attrName>style.visibility</p:attrName>
                                        </p:attrNameLst>
                                      </p:cBhvr>
                                      <p:to>
                                        <p:strVal val="visible"/>
                                      </p:to>
                                    </p:set>
                                    <p:animEffect transition="in" filter="dissolve">
                                      <p:cBhvr>
                                        <p:cTn id="89" dur="500"/>
                                        <p:tgtEl>
                                          <p:spTgt spid="167"/>
                                        </p:tgtEl>
                                      </p:cBhvr>
                                    </p:animEffect>
                                  </p:childTnLst>
                                </p:cTn>
                              </p:par>
                              <p:par>
                                <p:cTn id="90" presetID="9" presetClass="entr" presetSubtype="0" fill="hold" nodeType="withEffect">
                                  <p:stCondLst>
                                    <p:cond delay="0"/>
                                  </p:stCondLst>
                                  <p:childTnLst>
                                    <p:set>
                                      <p:cBhvr>
                                        <p:cTn id="91" dur="1" fill="hold">
                                          <p:stCondLst>
                                            <p:cond delay="0"/>
                                          </p:stCondLst>
                                        </p:cTn>
                                        <p:tgtEl>
                                          <p:spTgt spid="202"/>
                                        </p:tgtEl>
                                        <p:attrNameLst>
                                          <p:attrName>style.visibility</p:attrName>
                                        </p:attrNameLst>
                                      </p:cBhvr>
                                      <p:to>
                                        <p:strVal val="visible"/>
                                      </p:to>
                                    </p:set>
                                    <p:animEffect transition="in" filter="dissolve">
                                      <p:cBhvr>
                                        <p:cTn id="92" dur="500"/>
                                        <p:tgtEl>
                                          <p:spTgt spid="202"/>
                                        </p:tgtEl>
                                      </p:cBhvr>
                                    </p:animEffect>
                                  </p:childTnLst>
                                </p:cTn>
                              </p:par>
                            </p:childTnLst>
                          </p:cTn>
                        </p:par>
                      </p:childTnLst>
                    </p:cTn>
                  </p:par>
                  <p:par>
                    <p:cTn id="93" fill="hold">
                      <p:stCondLst>
                        <p:cond delay="indefinite"/>
                      </p:stCondLst>
                      <p:childTnLst>
                        <p:par>
                          <p:cTn id="94" fill="hold">
                            <p:stCondLst>
                              <p:cond delay="0"/>
                            </p:stCondLst>
                            <p:childTnLst>
                              <p:par>
                                <p:cTn id="95" presetID="9" presetClass="entr" presetSubtype="0" fill="hold" grpId="0" nodeType="clickEffect">
                                  <p:stCondLst>
                                    <p:cond delay="0"/>
                                  </p:stCondLst>
                                  <p:childTnLst>
                                    <p:set>
                                      <p:cBhvr>
                                        <p:cTn id="96" dur="1" fill="hold">
                                          <p:stCondLst>
                                            <p:cond delay="0"/>
                                          </p:stCondLst>
                                        </p:cTn>
                                        <p:tgtEl>
                                          <p:spTgt spid="237"/>
                                        </p:tgtEl>
                                        <p:attrNameLst>
                                          <p:attrName>style.visibility</p:attrName>
                                        </p:attrNameLst>
                                      </p:cBhvr>
                                      <p:to>
                                        <p:strVal val="visible"/>
                                      </p:to>
                                    </p:set>
                                    <p:animEffect transition="in" filter="dissolve">
                                      <p:cBhvr>
                                        <p:cTn id="97" dur="500"/>
                                        <p:tgtEl>
                                          <p:spTgt spid="2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3" grpId="0"/>
      <p:bldP spid="7" grpId="0" animBg="1"/>
      <p:bldP spid="9" grpId="0"/>
      <p:bldP spid="15" grpId="0" animBg="1"/>
      <p:bldP spid="16" grpId="0" animBg="1"/>
      <p:bldP spid="22" grpId="0" animBg="1"/>
      <p:bldP spid="25" grpId="0" animBg="1"/>
      <p:bldP spid="26" grpId="0" animBg="1"/>
      <p:bldP spid="27" grpId="0" animBg="1"/>
      <p:bldP spid="30" grpId="0" animBg="1"/>
      <p:bldP spid="31" grpId="0" animBg="1"/>
      <p:bldP spid="32" grpId="0" animBg="1"/>
      <p:bldP spid="35" grpId="0" animBg="1"/>
      <p:bldP spid="36" grpId="0" animBg="1"/>
      <p:bldP spid="38" grpId="0"/>
      <p:bldP spid="23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B27-0695-6544-B269-AE46224AC498}"/>
              </a:ext>
            </a:extLst>
          </p:cNvPr>
          <p:cNvSpPr>
            <a:spLocks noGrp="1"/>
          </p:cNvSpPr>
          <p:nvPr>
            <p:ph type="title"/>
          </p:nvPr>
        </p:nvSpPr>
        <p:spPr>
          <a:xfrm>
            <a:off x="1066800" y="-15623"/>
            <a:ext cx="10058400" cy="1371600"/>
          </a:xfrm>
        </p:spPr>
        <p:txBody>
          <a:bodyPr/>
          <a:lstStyle/>
          <a:p>
            <a:r>
              <a:rPr lang="en-US" dirty="0"/>
              <a:t>Uninformed Search vs. Informed Search</a:t>
            </a:r>
          </a:p>
        </p:txBody>
      </p:sp>
      <p:sp>
        <p:nvSpPr>
          <p:cNvPr id="3" name="Content Placeholder 2">
            <a:extLst>
              <a:ext uri="{FF2B5EF4-FFF2-40B4-BE49-F238E27FC236}">
                <a16:creationId xmlns:a16="http://schemas.microsoft.com/office/drawing/2014/main" id="{C1141CE8-2F88-2548-B3EA-AAF11D5F6FE2}"/>
              </a:ext>
            </a:extLst>
          </p:cNvPr>
          <p:cNvSpPr>
            <a:spLocks noGrp="1"/>
          </p:cNvSpPr>
          <p:nvPr>
            <p:ph idx="1"/>
          </p:nvPr>
        </p:nvSpPr>
        <p:spPr>
          <a:xfrm>
            <a:off x="1079174" y="729681"/>
            <a:ext cx="10058400" cy="3849624"/>
          </a:xfrm>
        </p:spPr>
        <p:txBody>
          <a:bodyPr>
            <a:normAutofit/>
          </a:bodyPr>
          <a:lstStyle/>
          <a:p>
            <a:r>
              <a:rPr lang="en-US" sz="1900" dirty="0"/>
              <a:t>Remember, search in general is about ‘peering’ into the future to find a good choice to make in the present.</a:t>
            </a:r>
          </a:p>
          <a:p>
            <a:pPr lvl="1"/>
            <a:r>
              <a:rPr lang="en-US" sz="1700" dirty="0"/>
              <a:t>The solution BFS found *was* optimal (L,H,D,C,B,G) – it just had to visit/expand lots of nodes to find it.</a:t>
            </a:r>
          </a:p>
        </p:txBody>
      </p:sp>
      <p:sp>
        <p:nvSpPr>
          <p:cNvPr id="4" name="Content Placeholder 2">
            <a:extLst>
              <a:ext uri="{FF2B5EF4-FFF2-40B4-BE49-F238E27FC236}">
                <a16:creationId xmlns:a16="http://schemas.microsoft.com/office/drawing/2014/main" id="{FA23B9A0-78F0-2847-8B70-AA0B4643663F}"/>
              </a:ext>
            </a:extLst>
          </p:cNvPr>
          <p:cNvSpPr txBox="1">
            <a:spLocks/>
          </p:cNvSpPr>
          <p:nvPr/>
        </p:nvSpPr>
        <p:spPr>
          <a:xfrm>
            <a:off x="1066800" y="2103120"/>
            <a:ext cx="10058400" cy="3849624"/>
          </a:xfrm>
          <a:prstGeom prst="rect">
            <a:avLst/>
          </a:prstGeom>
        </p:spPr>
        <p:txBody>
          <a:bodyPr vert="horz" lIns="91440" tIns="45720" rIns="91440" bIns="45720" rtlCol="0">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274320" lvl="1" indent="0">
              <a:buFont typeface="Garamond" pitchFamily="18" charset="0"/>
              <a:buNone/>
            </a:pPr>
            <a:endParaRPr lang="en-US" sz="2200" dirty="0"/>
          </a:p>
        </p:txBody>
      </p:sp>
      <p:grpSp>
        <p:nvGrpSpPr>
          <p:cNvPr id="39" name="Group 38">
            <a:extLst>
              <a:ext uri="{FF2B5EF4-FFF2-40B4-BE49-F238E27FC236}">
                <a16:creationId xmlns:a16="http://schemas.microsoft.com/office/drawing/2014/main" id="{29A1F2A3-07BF-482A-B16F-D1E9FB87BAAE}"/>
              </a:ext>
            </a:extLst>
          </p:cNvPr>
          <p:cNvGrpSpPr/>
          <p:nvPr/>
        </p:nvGrpSpPr>
        <p:grpSpPr>
          <a:xfrm>
            <a:off x="5646471" y="1956724"/>
            <a:ext cx="6365264" cy="4955643"/>
            <a:chOff x="4901465" y="389402"/>
            <a:chExt cx="6365264" cy="4955643"/>
          </a:xfrm>
        </p:grpSpPr>
        <p:cxnSp>
          <p:nvCxnSpPr>
            <p:cNvPr id="5" name="Straight Arrow Connector 4">
              <a:extLst>
                <a:ext uri="{FF2B5EF4-FFF2-40B4-BE49-F238E27FC236}">
                  <a16:creationId xmlns:a16="http://schemas.microsoft.com/office/drawing/2014/main" id="{3BDFE8F6-C9ED-42F6-AAB2-82F7048DFB7A}"/>
                </a:ext>
              </a:extLst>
            </p:cNvPr>
            <p:cNvCxnSpPr>
              <a:cxnSpLocks/>
            </p:cNvCxnSpPr>
            <p:nvPr/>
          </p:nvCxnSpPr>
          <p:spPr>
            <a:xfrm>
              <a:off x="6899538" y="1861630"/>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79E8DAB8-3BB4-4006-8B95-124CD74C9C14}"/>
                </a:ext>
              </a:extLst>
            </p:cNvPr>
            <p:cNvSpPr/>
            <p:nvPr/>
          </p:nvSpPr>
          <p:spPr>
            <a:xfrm>
              <a:off x="8494819" y="132445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p:txBody>
        </p:sp>
        <p:sp>
          <p:nvSpPr>
            <p:cNvPr id="7" name="Oval 6">
              <a:extLst>
                <a:ext uri="{FF2B5EF4-FFF2-40B4-BE49-F238E27FC236}">
                  <a16:creationId xmlns:a16="http://schemas.microsoft.com/office/drawing/2014/main" id="{F6F07DB0-F027-43A6-A189-BD0F205D0FAD}"/>
                </a:ext>
              </a:extLst>
            </p:cNvPr>
            <p:cNvSpPr/>
            <p:nvPr/>
          </p:nvSpPr>
          <p:spPr>
            <a:xfrm>
              <a:off x="10682540" y="131866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a:t>
              </a:r>
            </a:p>
          </p:txBody>
        </p:sp>
        <p:cxnSp>
          <p:nvCxnSpPr>
            <p:cNvPr id="8" name="Straight Arrow Connector 7">
              <a:extLst>
                <a:ext uri="{FF2B5EF4-FFF2-40B4-BE49-F238E27FC236}">
                  <a16:creationId xmlns:a16="http://schemas.microsoft.com/office/drawing/2014/main" id="{0015C6DD-70CF-480C-A2AC-59E8F34C16B3}"/>
                </a:ext>
              </a:extLst>
            </p:cNvPr>
            <p:cNvCxnSpPr>
              <a:cxnSpLocks/>
              <a:stCxn id="25" idx="4"/>
              <a:endCxn id="6" idx="0"/>
            </p:cNvCxnSpPr>
            <p:nvPr/>
          </p:nvCxnSpPr>
          <p:spPr>
            <a:xfrm flipH="1">
              <a:off x="8779024" y="926532"/>
              <a:ext cx="4586" cy="3979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3B272BCB-B1A7-4711-8706-6DE5CF3BD15D}"/>
                </a:ext>
              </a:extLst>
            </p:cNvPr>
            <p:cNvCxnSpPr>
              <a:cxnSpLocks/>
              <a:stCxn id="25" idx="4"/>
              <a:endCxn id="7" idx="0"/>
            </p:cNvCxnSpPr>
            <p:nvPr/>
          </p:nvCxnSpPr>
          <p:spPr>
            <a:xfrm>
              <a:off x="8783610" y="926532"/>
              <a:ext cx="2183135"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FE49F3E2-1BC8-4E1E-9311-18949973E17A}"/>
                </a:ext>
              </a:extLst>
            </p:cNvPr>
            <p:cNvSpPr/>
            <p:nvPr/>
          </p:nvSpPr>
          <p:spPr>
            <a:xfrm>
              <a:off x="7345088"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a:t>
              </a:r>
            </a:p>
          </p:txBody>
        </p:sp>
        <p:cxnSp>
          <p:nvCxnSpPr>
            <p:cNvPr id="11" name="Straight Arrow Connector 10">
              <a:extLst>
                <a:ext uri="{FF2B5EF4-FFF2-40B4-BE49-F238E27FC236}">
                  <a16:creationId xmlns:a16="http://schemas.microsoft.com/office/drawing/2014/main" id="{81E63027-9211-4BF6-9967-C725127BDCF3}"/>
                </a:ext>
              </a:extLst>
            </p:cNvPr>
            <p:cNvCxnSpPr>
              <a:cxnSpLocks/>
              <a:endCxn id="12" idx="0"/>
            </p:cNvCxnSpPr>
            <p:nvPr/>
          </p:nvCxnSpPr>
          <p:spPr>
            <a:xfrm flipH="1">
              <a:off x="8779024" y="1867376"/>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B1B914F9-7C83-4CFE-81DD-FC997E38C0F1}"/>
                </a:ext>
              </a:extLst>
            </p:cNvPr>
            <p:cNvSpPr/>
            <p:nvPr/>
          </p:nvSpPr>
          <p:spPr>
            <a:xfrm>
              <a:off x="8494819" y="2204700"/>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p>
          </p:txBody>
        </p:sp>
        <p:cxnSp>
          <p:nvCxnSpPr>
            <p:cNvPr id="13" name="Straight Arrow Connector 12">
              <a:extLst>
                <a:ext uri="{FF2B5EF4-FFF2-40B4-BE49-F238E27FC236}">
                  <a16:creationId xmlns:a16="http://schemas.microsoft.com/office/drawing/2014/main" id="{9979294F-9AB0-4C8C-8003-2C6B41A9E1E9}"/>
                </a:ext>
              </a:extLst>
            </p:cNvPr>
            <p:cNvCxnSpPr>
              <a:cxnSpLocks/>
              <a:endCxn id="14" idx="0"/>
            </p:cNvCxnSpPr>
            <p:nvPr/>
          </p:nvCxnSpPr>
          <p:spPr>
            <a:xfrm flipH="1">
              <a:off x="10977938" y="184649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23A91EF9-0760-415E-917E-AC33E9BE4335}"/>
                </a:ext>
              </a:extLst>
            </p:cNvPr>
            <p:cNvSpPr/>
            <p:nvPr/>
          </p:nvSpPr>
          <p:spPr>
            <a:xfrm>
              <a:off x="10693733" y="218382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a:t>
              </a:r>
            </a:p>
          </p:txBody>
        </p:sp>
        <p:cxnSp>
          <p:nvCxnSpPr>
            <p:cNvPr id="15" name="Straight Arrow Connector 14">
              <a:extLst>
                <a:ext uri="{FF2B5EF4-FFF2-40B4-BE49-F238E27FC236}">
                  <a16:creationId xmlns:a16="http://schemas.microsoft.com/office/drawing/2014/main" id="{26754AA3-17A8-4D2E-8A82-CAC8CAFEEF96}"/>
                </a:ext>
              </a:extLst>
            </p:cNvPr>
            <p:cNvCxnSpPr/>
            <p:nvPr/>
          </p:nvCxnSpPr>
          <p:spPr>
            <a:xfrm flipH="1">
              <a:off x="5328744" y="2731605"/>
              <a:ext cx="77167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6D7A3545-6ADE-49B6-A8DE-692BE5E3F20F}"/>
                </a:ext>
              </a:extLst>
            </p:cNvPr>
            <p:cNvSpPr/>
            <p:nvPr/>
          </p:nvSpPr>
          <p:spPr>
            <a:xfrm>
              <a:off x="4901465" y="308835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cxnSp>
          <p:nvCxnSpPr>
            <p:cNvPr id="17" name="Straight Arrow Connector 16">
              <a:extLst>
                <a:ext uri="{FF2B5EF4-FFF2-40B4-BE49-F238E27FC236}">
                  <a16:creationId xmlns:a16="http://schemas.microsoft.com/office/drawing/2014/main" id="{D14E572E-AFD5-4B1F-9064-19FE267E930B}"/>
                </a:ext>
              </a:extLst>
            </p:cNvPr>
            <p:cNvCxnSpPr>
              <a:cxnSpLocks/>
              <a:endCxn id="18" idx="0"/>
            </p:cNvCxnSpPr>
            <p:nvPr/>
          </p:nvCxnSpPr>
          <p:spPr>
            <a:xfrm flipH="1">
              <a:off x="8783610" y="2749412"/>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6CDE2AD2-E1ED-45E6-B521-97D2B51D57B5}"/>
                </a:ext>
              </a:extLst>
            </p:cNvPr>
            <p:cNvSpPr/>
            <p:nvPr/>
          </p:nvSpPr>
          <p:spPr>
            <a:xfrm>
              <a:off x="8499405" y="3086736"/>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a:t>
              </a:r>
            </a:p>
          </p:txBody>
        </p:sp>
        <p:cxnSp>
          <p:nvCxnSpPr>
            <p:cNvPr id="19" name="Straight Arrow Connector 18">
              <a:extLst>
                <a:ext uri="{FF2B5EF4-FFF2-40B4-BE49-F238E27FC236}">
                  <a16:creationId xmlns:a16="http://schemas.microsoft.com/office/drawing/2014/main" id="{2B955C4C-15CA-4330-8643-5984B0364D24}"/>
                </a:ext>
              </a:extLst>
            </p:cNvPr>
            <p:cNvCxnSpPr>
              <a:cxnSpLocks/>
              <a:endCxn id="20" idx="0"/>
            </p:cNvCxnSpPr>
            <p:nvPr/>
          </p:nvCxnSpPr>
          <p:spPr>
            <a:xfrm flipH="1">
              <a:off x="10982524" y="2707148"/>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22B8E38F-387C-432B-8614-02A07BBED755}"/>
                </a:ext>
              </a:extLst>
            </p:cNvPr>
            <p:cNvSpPr/>
            <p:nvPr/>
          </p:nvSpPr>
          <p:spPr>
            <a:xfrm>
              <a:off x="10698319" y="3044472"/>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cxnSp>
          <p:nvCxnSpPr>
            <p:cNvPr id="21" name="Straight Arrow Connector 20">
              <a:extLst>
                <a:ext uri="{FF2B5EF4-FFF2-40B4-BE49-F238E27FC236}">
                  <a16:creationId xmlns:a16="http://schemas.microsoft.com/office/drawing/2014/main" id="{F4B4BB6C-4FC0-4D42-8AAC-93FE498DF334}"/>
                </a:ext>
              </a:extLst>
            </p:cNvPr>
            <p:cNvCxnSpPr>
              <a:cxnSpLocks/>
              <a:endCxn id="22" idx="0"/>
            </p:cNvCxnSpPr>
            <p:nvPr/>
          </p:nvCxnSpPr>
          <p:spPr>
            <a:xfrm flipH="1">
              <a:off x="10966745" y="3562261"/>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6944EAEB-8523-49EA-AC52-33C032582A8E}"/>
                </a:ext>
              </a:extLst>
            </p:cNvPr>
            <p:cNvSpPr/>
            <p:nvPr/>
          </p:nvSpPr>
          <p:spPr>
            <a:xfrm>
              <a:off x="10682540" y="3899585"/>
              <a:ext cx="568410" cy="53713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t>
              </a:r>
            </a:p>
          </p:txBody>
        </p:sp>
        <p:grpSp>
          <p:nvGrpSpPr>
            <p:cNvPr id="23" name="Group 22">
              <a:extLst>
                <a:ext uri="{FF2B5EF4-FFF2-40B4-BE49-F238E27FC236}">
                  <a16:creationId xmlns:a16="http://schemas.microsoft.com/office/drawing/2014/main" id="{4645FBE3-9D30-434F-8A4A-D7805F79FF6C}"/>
                </a:ext>
              </a:extLst>
            </p:cNvPr>
            <p:cNvGrpSpPr/>
            <p:nvPr/>
          </p:nvGrpSpPr>
          <p:grpSpPr>
            <a:xfrm>
              <a:off x="5775005" y="389402"/>
              <a:ext cx="3292810" cy="4453897"/>
              <a:chOff x="5775005" y="389402"/>
              <a:chExt cx="3292810" cy="4453897"/>
            </a:xfrm>
          </p:grpSpPr>
          <p:cxnSp>
            <p:nvCxnSpPr>
              <p:cNvPr id="24" name="Straight Arrow Connector 23">
                <a:extLst>
                  <a:ext uri="{FF2B5EF4-FFF2-40B4-BE49-F238E27FC236}">
                    <a16:creationId xmlns:a16="http://schemas.microsoft.com/office/drawing/2014/main" id="{6A8B6D76-D521-4545-8327-6E465860CBB2}"/>
                  </a:ext>
                </a:extLst>
              </p:cNvPr>
              <p:cNvCxnSpPr/>
              <p:nvPr/>
            </p:nvCxnSpPr>
            <p:spPr>
              <a:xfrm flipH="1">
                <a:off x="6202284" y="1847950"/>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F5DFF3FB-52B7-4282-A34D-8AC24E6614F4}"/>
                  </a:ext>
                </a:extLst>
              </p:cNvPr>
              <p:cNvSpPr/>
              <p:nvPr/>
            </p:nvSpPr>
            <p:spPr>
              <a:xfrm>
                <a:off x="8499405" y="389402"/>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t>
                </a:r>
              </a:p>
            </p:txBody>
          </p:sp>
          <p:sp>
            <p:nvSpPr>
              <p:cNvPr id="26" name="Oval 25">
                <a:extLst>
                  <a:ext uri="{FF2B5EF4-FFF2-40B4-BE49-F238E27FC236}">
                    <a16:creationId xmlns:a16="http://schemas.microsoft.com/office/drawing/2014/main" id="{ABBA0AAC-3FD2-443A-A200-232729189C26}"/>
                  </a:ext>
                </a:extLst>
              </p:cNvPr>
              <p:cNvSpPr/>
              <p:nvPr/>
            </p:nvSpPr>
            <p:spPr>
              <a:xfrm>
                <a:off x="6689758" y="1318666"/>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t>
                </a:r>
              </a:p>
            </p:txBody>
          </p:sp>
          <p:cxnSp>
            <p:nvCxnSpPr>
              <p:cNvPr id="27" name="Straight Arrow Connector 26">
                <a:extLst>
                  <a:ext uri="{FF2B5EF4-FFF2-40B4-BE49-F238E27FC236}">
                    <a16:creationId xmlns:a16="http://schemas.microsoft.com/office/drawing/2014/main" id="{483A0278-0FF9-4162-834B-F99DABF83B9B}"/>
                  </a:ext>
                </a:extLst>
              </p:cNvPr>
              <p:cNvCxnSpPr>
                <a:stCxn id="25" idx="4"/>
                <a:endCxn id="26" idx="0"/>
              </p:cNvCxnSpPr>
              <p:nvPr/>
            </p:nvCxnSpPr>
            <p:spPr>
              <a:xfrm flipH="1">
                <a:off x="6973963" y="926532"/>
                <a:ext cx="1809647"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CEC22E35-4CA0-4E6A-B142-437ADF70319F}"/>
                  </a:ext>
                </a:extLst>
              </p:cNvPr>
              <p:cNvSpPr/>
              <p:nvPr/>
            </p:nvSpPr>
            <p:spPr>
              <a:xfrm>
                <a:off x="5775005" y="2204700"/>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cxnSp>
            <p:nvCxnSpPr>
              <p:cNvPr id="29" name="Straight Arrow Connector 28">
                <a:extLst>
                  <a:ext uri="{FF2B5EF4-FFF2-40B4-BE49-F238E27FC236}">
                    <a16:creationId xmlns:a16="http://schemas.microsoft.com/office/drawing/2014/main" id="{AD620E4C-57DF-4AAA-B4A6-72B0A3D272F0}"/>
                  </a:ext>
                </a:extLst>
              </p:cNvPr>
              <p:cNvCxnSpPr>
                <a:cxnSpLocks/>
              </p:cNvCxnSpPr>
              <p:nvPr/>
            </p:nvCxnSpPr>
            <p:spPr>
              <a:xfrm>
                <a:off x="6025998" y="2745285"/>
                <a:ext cx="71725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CF6A7E7C-ADC2-4986-8A5E-383C5340DA5B}"/>
                  </a:ext>
                </a:extLst>
              </p:cNvPr>
              <p:cNvSpPr/>
              <p:nvPr/>
            </p:nvSpPr>
            <p:spPr>
              <a:xfrm>
                <a:off x="6471548" y="3088355"/>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cxnSp>
            <p:nvCxnSpPr>
              <p:cNvPr id="31" name="Straight Arrow Connector 30">
                <a:extLst>
                  <a:ext uri="{FF2B5EF4-FFF2-40B4-BE49-F238E27FC236}">
                    <a16:creationId xmlns:a16="http://schemas.microsoft.com/office/drawing/2014/main" id="{24CB6CA3-B21C-4F29-8348-338ADD6F9D48}"/>
                  </a:ext>
                </a:extLst>
              </p:cNvPr>
              <p:cNvCxnSpPr>
                <a:cxnSpLocks/>
                <a:endCxn id="32" idx="0"/>
              </p:cNvCxnSpPr>
              <p:nvPr/>
            </p:nvCxnSpPr>
            <p:spPr>
              <a:xfrm flipH="1">
                <a:off x="6755753" y="3591160"/>
                <a:ext cx="4586" cy="33732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6516A0F7-E048-4049-AC82-1B7D110E3146}"/>
                  </a:ext>
                </a:extLst>
              </p:cNvPr>
              <p:cNvSpPr/>
              <p:nvPr/>
            </p:nvSpPr>
            <p:spPr>
              <a:xfrm>
                <a:off x="6471548" y="3928484"/>
                <a:ext cx="568410" cy="537130"/>
              </a:xfrm>
              <a:prstGeom prst="ellipse">
                <a:avLst/>
              </a:prstGeom>
              <a:solidFill>
                <a:schemeClr val="accent6">
                  <a:lumMod val="75000"/>
                </a:schemeClr>
              </a:solid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cxnSp>
            <p:nvCxnSpPr>
              <p:cNvPr id="33" name="Straight Arrow Connector 32">
                <a:extLst>
                  <a:ext uri="{FF2B5EF4-FFF2-40B4-BE49-F238E27FC236}">
                    <a16:creationId xmlns:a16="http://schemas.microsoft.com/office/drawing/2014/main" id="{B89D06B7-5E24-4B43-9CD0-C9583D84AEEF}"/>
                  </a:ext>
                </a:extLst>
              </p:cNvPr>
              <p:cNvCxnSpPr/>
              <p:nvPr/>
            </p:nvCxnSpPr>
            <p:spPr>
              <a:xfrm flipH="1">
                <a:off x="6049554" y="4451165"/>
                <a:ext cx="771679" cy="392134"/>
              </a:xfrm>
              <a:prstGeom prst="straightConnector1">
                <a:avLst/>
              </a:prstGeom>
              <a:ln w="3175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4" name="Straight Arrow Connector 33">
              <a:extLst>
                <a:ext uri="{FF2B5EF4-FFF2-40B4-BE49-F238E27FC236}">
                  <a16:creationId xmlns:a16="http://schemas.microsoft.com/office/drawing/2014/main" id="{450A010C-BA56-4F75-8BBC-DD546A21188E}"/>
                </a:ext>
              </a:extLst>
            </p:cNvPr>
            <p:cNvCxnSpPr>
              <a:cxnSpLocks/>
            </p:cNvCxnSpPr>
            <p:nvPr/>
          </p:nvCxnSpPr>
          <p:spPr>
            <a:xfrm>
              <a:off x="6746808" y="4464845"/>
              <a:ext cx="717259" cy="39213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EE271D30-CDE4-48D4-A516-716B163FB3A1}"/>
                </a:ext>
              </a:extLst>
            </p:cNvPr>
            <p:cNvSpPr/>
            <p:nvPr/>
          </p:nvSpPr>
          <p:spPr>
            <a:xfrm>
              <a:off x="5622275" y="4807915"/>
              <a:ext cx="568410" cy="537130"/>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
              </a:r>
            </a:p>
          </p:txBody>
        </p:sp>
        <p:sp>
          <p:nvSpPr>
            <p:cNvPr id="36" name="Oval 35">
              <a:extLst>
                <a:ext uri="{FF2B5EF4-FFF2-40B4-BE49-F238E27FC236}">
                  <a16:creationId xmlns:a16="http://schemas.microsoft.com/office/drawing/2014/main" id="{CB8499C0-5455-4069-9ABB-7EEC531A3F7E}"/>
                </a:ext>
              </a:extLst>
            </p:cNvPr>
            <p:cNvSpPr/>
            <p:nvPr/>
          </p:nvSpPr>
          <p:spPr>
            <a:xfrm>
              <a:off x="7192358" y="4807915"/>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cxnSp>
          <p:nvCxnSpPr>
            <p:cNvPr id="37" name="Straight Arrow Connector 36">
              <a:extLst>
                <a:ext uri="{FF2B5EF4-FFF2-40B4-BE49-F238E27FC236}">
                  <a16:creationId xmlns:a16="http://schemas.microsoft.com/office/drawing/2014/main" id="{97DF4AB6-023B-458F-ABFE-AF2BA98CADE0}"/>
                </a:ext>
              </a:extLst>
            </p:cNvPr>
            <p:cNvCxnSpPr>
              <a:cxnSpLocks/>
              <a:endCxn id="38" idx="0"/>
            </p:cNvCxnSpPr>
            <p:nvPr/>
          </p:nvCxnSpPr>
          <p:spPr>
            <a:xfrm flipH="1">
              <a:off x="10962159" y="4417374"/>
              <a:ext cx="4586" cy="337324"/>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
          <p:nvSpPr>
            <p:cNvPr id="38" name="Oval 37">
              <a:extLst>
                <a:ext uri="{FF2B5EF4-FFF2-40B4-BE49-F238E27FC236}">
                  <a16:creationId xmlns:a16="http://schemas.microsoft.com/office/drawing/2014/main" id="{D61DA1D5-7C6B-40A6-BC18-A9C00808E60D}"/>
                </a:ext>
              </a:extLst>
            </p:cNvPr>
            <p:cNvSpPr/>
            <p:nvPr/>
          </p:nvSpPr>
          <p:spPr>
            <a:xfrm>
              <a:off x="10677954" y="4754698"/>
              <a:ext cx="568410" cy="5371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a:t>
              </a:r>
            </a:p>
          </p:txBody>
        </p:sp>
      </p:grpSp>
      <p:sp>
        <p:nvSpPr>
          <p:cNvPr id="40" name="Rectangle 39">
            <a:extLst>
              <a:ext uri="{FF2B5EF4-FFF2-40B4-BE49-F238E27FC236}">
                <a16:creationId xmlns:a16="http://schemas.microsoft.com/office/drawing/2014/main" id="{0DF3D48A-1BA8-46C8-B784-1CC238A40474}"/>
              </a:ext>
            </a:extLst>
          </p:cNvPr>
          <p:cNvSpPr/>
          <p:nvPr/>
        </p:nvSpPr>
        <p:spPr>
          <a:xfrm>
            <a:off x="1581365" y="5655951"/>
            <a:ext cx="277910" cy="277910"/>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1" name="Content Placeholder 2">
            <a:extLst>
              <a:ext uri="{FF2B5EF4-FFF2-40B4-BE49-F238E27FC236}">
                <a16:creationId xmlns:a16="http://schemas.microsoft.com/office/drawing/2014/main" id="{4442FBCD-AAAB-4E98-9DF6-0C518F3A1AE4}"/>
              </a:ext>
            </a:extLst>
          </p:cNvPr>
          <p:cNvSpPr txBox="1">
            <a:spLocks/>
          </p:cNvSpPr>
          <p:nvPr/>
        </p:nvSpPr>
        <p:spPr>
          <a:xfrm>
            <a:off x="1962444" y="5611126"/>
            <a:ext cx="1550894" cy="4231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Visited</a:t>
            </a:r>
          </a:p>
        </p:txBody>
      </p:sp>
      <p:sp>
        <p:nvSpPr>
          <p:cNvPr id="42" name="Rectangle 41">
            <a:extLst>
              <a:ext uri="{FF2B5EF4-FFF2-40B4-BE49-F238E27FC236}">
                <a16:creationId xmlns:a16="http://schemas.microsoft.com/office/drawing/2014/main" id="{9C641F61-D825-4BBB-96AD-68E7288697BA}"/>
              </a:ext>
            </a:extLst>
          </p:cNvPr>
          <p:cNvSpPr/>
          <p:nvPr/>
        </p:nvSpPr>
        <p:spPr>
          <a:xfrm>
            <a:off x="1581365" y="6108982"/>
            <a:ext cx="277910" cy="277910"/>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43" name="Content Placeholder 2">
            <a:extLst>
              <a:ext uri="{FF2B5EF4-FFF2-40B4-BE49-F238E27FC236}">
                <a16:creationId xmlns:a16="http://schemas.microsoft.com/office/drawing/2014/main" id="{A8C585F7-CD97-4465-A2C7-A3637422B32F}"/>
              </a:ext>
            </a:extLst>
          </p:cNvPr>
          <p:cNvSpPr txBox="1">
            <a:spLocks/>
          </p:cNvSpPr>
          <p:nvPr/>
        </p:nvSpPr>
        <p:spPr>
          <a:xfrm>
            <a:off x="1962444" y="6064157"/>
            <a:ext cx="1550894" cy="42310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spcAft>
                <a:spcPts val="200"/>
              </a:spcAft>
              <a:buFont typeface="Arial" panose="020B0604020202020204" pitchFamily="34" charset="0"/>
              <a:buChar char="•"/>
              <a:defRPr sz="2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1pPr>
            <a:lvl2pPr marL="685800" indent="-228600" algn="l" defTabSz="914400" rtl="0" eaLnBrk="1" latinLnBrk="0" hangingPunct="1">
              <a:lnSpc>
                <a:spcPct val="90000"/>
              </a:lnSpc>
              <a:spcBef>
                <a:spcPts val="500"/>
              </a:spcBef>
              <a:spcAft>
                <a:spcPts val="200"/>
              </a:spcAft>
              <a:buFont typeface="Arial" panose="020B0604020202020204" pitchFamily="34" charset="0"/>
              <a:buChar char="•"/>
              <a:defRPr sz="24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2pPr>
            <a:lvl3pPr marL="1143000" indent="-228600" algn="l" defTabSz="914400" rtl="0" eaLnBrk="1" latinLnBrk="0" hangingPunct="1">
              <a:lnSpc>
                <a:spcPct val="90000"/>
              </a:lnSpc>
              <a:spcBef>
                <a:spcPts val="500"/>
              </a:spcBef>
              <a:spcAft>
                <a:spcPts val="200"/>
              </a:spcAft>
              <a:buFont typeface="Arial" panose="020B0604020202020204" pitchFamily="34" charset="0"/>
              <a:buChar char="•"/>
              <a:defRPr sz="20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3pPr>
            <a:lvl4pPr marL="16002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4pPr>
            <a:lvl5pPr marL="2057400" indent="-228600" algn="l" defTabSz="914400" rtl="0" eaLnBrk="1" latinLnBrk="0" hangingPunct="1">
              <a:lnSpc>
                <a:spcPct val="90000"/>
              </a:lnSpc>
              <a:spcBef>
                <a:spcPts val="500"/>
              </a:spcBef>
              <a:spcAft>
                <a:spcPts val="200"/>
              </a:spcAft>
              <a:buFont typeface="Arial" panose="020B0604020202020204" pitchFamily="34" charset="0"/>
              <a:buChar char="•"/>
              <a:defRPr sz="1800" kern="1200">
                <a:solidFill>
                  <a:schemeClr val="tx1"/>
                </a:solidFill>
                <a:latin typeface="Linux Libertine" panose="02000503000000000000" pitchFamily="2" charset="0"/>
                <a:ea typeface="Linux Libertine" panose="02000503000000000000" pitchFamily="2" charset="0"/>
                <a:cs typeface="Linux Libertine" panose="020005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spcAft>
                <a:spcPts val="0"/>
              </a:spcAft>
              <a:buFont typeface="Arial" panose="020B0604020202020204" pitchFamily="34" charset="0"/>
              <a:buNone/>
            </a:pPr>
            <a:r>
              <a:rPr lang="en-US" sz="2000" dirty="0">
                <a:latin typeface="Consolas" panose="020B0609020204030204" pitchFamily="49" charset="0"/>
                <a:cs typeface="Consolas" panose="020B0609020204030204" pitchFamily="49" charset="0"/>
              </a:rPr>
              <a:t>= Frontier</a:t>
            </a:r>
          </a:p>
        </p:txBody>
      </p:sp>
      <p:grpSp>
        <p:nvGrpSpPr>
          <p:cNvPr id="44" name="Group 43">
            <a:extLst>
              <a:ext uri="{FF2B5EF4-FFF2-40B4-BE49-F238E27FC236}">
                <a16:creationId xmlns:a16="http://schemas.microsoft.com/office/drawing/2014/main" id="{798E91D5-4141-4833-9FCD-E0147B5CC196}"/>
              </a:ext>
            </a:extLst>
          </p:cNvPr>
          <p:cNvGrpSpPr/>
          <p:nvPr/>
        </p:nvGrpSpPr>
        <p:grpSpPr>
          <a:xfrm>
            <a:off x="628650" y="2033226"/>
            <a:ext cx="3622074" cy="3547972"/>
            <a:chOff x="889907" y="2212520"/>
            <a:chExt cx="2939145" cy="2939144"/>
          </a:xfrm>
        </p:grpSpPr>
        <p:sp>
          <p:nvSpPr>
            <p:cNvPr id="45" name="Rectangle 44">
              <a:extLst>
                <a:ext uri="{FF2B5EF4-FFF2-40B4-BE49-F238E27FC236}">
                  <a16:creationId xmlns:a16="http://schemas.microsoft.com/office/drawing/2014/main" id="{7C6947A7-FA89-4B44-A402-B4A41A24F52D}"/>
                </a:ext>
              </a:extLst>
            </p:cNvPr>
            <p:cNvSpPr/>
            <p:nvPr/>
          </p:nvSpPr>
          <p:spPr>
            <a:xfrm>
              <a:off x="889907" y="2212521"/>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A</a:t>
              </a:r>
            </a:p>
          </p:txBody>
        </p:sp>
        <p:sp>
          <p:nvSpPr>
            <p:cNvPr id="46" name="Rectangle 45">
              <a:extLst>
                <a:ext uri="{FF2B5EF4-FFF2-40B4-BE49-F238E27FC236}">
                  <a16:creationId xmlns:a16="http://schemas.microsoft.com/office/drawing/2014/main" id="{9F6A283D-82E6-4180-8220-108226524BE4}"/>
                </a:ext>
              </a:extLst>
            </p:cNvPr>
            <p:cNvSpPr/>
            <p:nvPr/>
          </p:nvSpPr>
          <p:spPr>
            <a:xfrm>
              <a:off x="3241223" y="2212520"/>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E</a:t>
              </a:r>
            </a:p>
          </p:txBody>
        </p:sp>
        <p:sp>
          <p:nvSpPr>
            <p:cNvPr id="47" name="Rectangle 46">
              <a:extLst>
                <a:ext uri="{FF2B5EF4-FFF2-40B4-BE49-F238E27FC236}">
                  <a16:creationId xmlns:a16="http://schemas.microsoft.com/office/drawing/2014/main" id="{BAAC6C26-F248-4755-BBB9-31350D8DFAD5}"/>
                </a:ext>
              </a:extLst>
            </p:cNvPr>
            <p:cNvSpPr/>
            <p:nvPr/>
          </p:nvSpPr>
          <p:spPr>
            <a:xfrm>
              <a:off x="889907" y="2800350"/>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F</a:t>
              </a:r>
            </a:p>
          </p:txBody>
        </p:sp>
        <p:sp>
          <p:nvSpPr>
            <p:cNvPr id="48" name="Rectangle 47">
              <a:extLst>
                <a:ext uri="{FF2B5EF4-FFF2-40B4-BE49-F238E27FC236}">
                  <a16:creationId xmlns:a16="http://schemas.microsoft.com/office/drawing/2014/main" id="{C8C38225-5D9B-40CF-9C2B-8A0226BED4AA}"/>
                </a:ext>
              </a:extLst>
            </p:cNvPr>
            <p:cNvSpPr/>
            <p:nvPr/>
          </p:nvSpPr>
          <p:spPr>
            <a:xfrm>
              <a:off x="1477736" y="2800350"/>
              <a:ext cx="587829" cy="587829"/>
            </a:xfrm>
            <a:prstGeom prst="rect">
              <a:avLst/>
            </a:prstGeom>
            <a:solidFill>
              <a:srgbClr val="FFC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G</a:t>
              </a:r>
            </a:p>
          </p:txBody>
        </p:sp>
        <p:sp>
          <p:nvSpPr>
            <p:cNvPr id="49" name="Rectangle 48">
              <a:extLst>
                <a:ext uri="{FF2B5EF4-FFF2-40B4-BE49-F238E27FC236}">
                  <a16:creationId xmlns:a16="http://schemas.microsoft.com/office/drawing/2014/main" id="{0643D38B-CC7D-4774-86C0-4AF5E67D1F46}"/>
                </a:ext>
              </a:extLst>
            </p:cNvPr>
            <p:cNvSpPr/>
            <p:nvPr/>
          </p:nvSpPr>
          <p:spPr>
            <a:xfrm>
              <a:off x="2065565" y="2800350"/>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0" name="Rectangle 49">
              <a:extLst>
                <a:ext uri="{FF2B5EF4-FFF2-40B4-BE49-F238E27FC236}">
                  <a16:creationId xmlns:a16="http://schemas.microsoft.com/office/drawing/2014/main" id="{0A91F46B-FDA2-45F1-9361-7D9DDE93339D}"/>
                </a:ext>
              </a:extLst>
            </p:cNvPr>
            <p:cNvSpPr/>
            <p:nvPr/>
          </p:nvSpPr>
          <p:spPr>
            <a:xfrm>
              <a:off x="3241223" y="2800349"/>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I</a:t>
              </a:r>
            </a:p>
          </p:txBody>
        </p:sp>
        <p:sp>
          <p:nvSpPr>
            <p:cNvPr id="51" name="Rectangle 50">
              <a:extLst>
                <a:ext uri="{FF2B5EF4-FFF2-40B4-BE49-F238E27FC236}">
                  <a16:creationId xmlns:a16="http://schemas.microsoft.com/office/drawing/2014/main" id="{E708AB36-C856-4413-86CB-258D42C9388A}"/>
                </a:ext>
              </a:extLst>
            </p:cNvPr>
            <p:cNvSpPr/>
            <p:nvPr/>
          </p:nvSpPr>
          <p:spPr>
            <a:xfrm>
              <a:off x="889907"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J</a:t>
              </a:r>
            </a:p>
          </p:txBody>
        </p:sp>
        <p:sp>
          <p:nvSpPr>
            <p:cNvPr id="52" name="Rectangle 51">
              <a:extLst>
                <a:ext uri="{FF2B5EF4-FFF2-40B4-BE49-F238E27FC236}">
                  <a16:creationId xmlns:a16="http://schemas.microsoft.com/office/drawing/2014/main" id="{B0533F15-5698-4B81-AE67-61211D89B675}"/>
                </a:ext>
              </a:extLst>
            </p:cNvPr>
            <p:cNvSpPr/>
            <p:nvPr/>
          </p:nvSpPr>
          <p:spPr>
            <a:xfrm>
              <a:off x="1477736" y="3388178"/>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K</a:t>
              </a:r>
            </a:p>
          </p:txBody>
        </p:sp>
        <p:sp>
          <p:nvSpPr>
            <p:cNvPr id="53" name="Rectangle 52">
              <a:extLst>
                <a:ext uri="{FF2B5EF4-FFF2-40B4-BE49-F238E27FC236}">
                  <a16:creationId xmlns:a16="http://schemas.microsoft.com/office/drawing/2014/main" id="{AC8A5C00-3B90-490C-B959-4F83B92B888D}"/>
                </a:ext>
              </a:extLst>
            </p:cNvPr>
            <p:cNvSpPr/>
            <p:nvPr/>
          </p:nvSpPr>
          <p:spPr>
            <a:xfrm>
              <a:off x="2065565" y="3388178"/>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4" name="Rectangle 53">
              <a:extLst>
                <a:ext uri="{FF2B5EF4-FFF2-40B4-BE49-F238E27FC236}">
                  <a16:creationId xmlns:a16="http://schemas.microsoft.com/office/drawing/2014/main" id="{A38D431B-72FF-4740-AF2F-200C86050875}"/>
                </a:ext>
              </a:extLst>
            </p:cNvPr>
            <p:cNvSpPr/>
            <p:nvPr/>
          </p:nvSpPr>
          <p:spPr>
            <a:xfrm>
              <a:off x="3241223" y="3388177"/>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M</a:t>
              </a:r>
            </a:p>
          </p:txBody>
        </p:sp>
        <p:sp>
          <p:nvSpPr>
            <p:cNvPr id="55" name="Rectangle 54">
              <a:extLst>
                <a:ext uri="{FF2B5EF4-FFF2-40B4-BE49-F238E27FC236}">
                  <a16:creationId xmlns:a16="http://schemas.microsoft.com/office/drawing/2014/main" id="{BD4E0358-6BEC-435A-BF7B-1C0A27987C97}"/>
                </a:ext>
              </a:extLst>
            </p:cNvPr>
            <p:cNvSpPr/>
            <p:nvPr/>
          </p:nvSpPr>
          <p:spPr>
            <a:xfrm>
              <a:off x="889907" y="3976006"/>
              <a:ext cx="587829" cy="587829"/>
            </a:xfrm>
            <a:prstGeom prst="rect">
              <a:avLst/>
            </a:prstGeom>
            <a:solidFill>
              <a:schemeClr val="accent1">
                <a:alpha val="1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N</a:t>
              </a:r>
            </a:p>
          </p:txBody>
        </p:sp>
        <p:sp>
          <p:nvSpPr>
            <p:cNvPr id="56" name="Rectangle 55">
              <a:extLst>
                <a:ext uri="{FF2B5EF4-FFF2-40B4-BE49-F238E27FC236}">
                  <a16:creationId xmlns:a16="http://schemas.microsoft.com/office/drawing/2014/main" id="{CFCE2B93-9EC3-43F5-9CF4-405834BFBBAF}"/>
                </a:ext>
              </a:extLst>
            </p:cNvPr>
            <p:cNvSpPr/>
            <p:nvPr/>
          </p:nvSpPr>
          <p:spPr>
            <a:xfrm>
              <a:off x="1477736"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7" name="Rectangle 56">
              <a:extLst>
                <a:ext uri="{FF2B5EF4-FFF2-40B4-BE49-F238E27FC236}">
                  <a16:creationId xmlns:a16="http://schemas.microsoft.com/office/drawing/2014/main" id="{A816D70F-E267-4AD8-ACDF-D57930432AE2}"/>
                </a:ext>
              </a:extLst>
            </p:cNvPr>
            <p:cNvSpPr/>
            <p:nvPr/>
          </p:nvSpPr>
          <p:spPr>
            <a:xfrm>
              <a:off x="2065565" y="3976006"/>
              <a:ext cx="587829" cy="587829"/>
            </a:xfrm>
            <a:prstGeom prst="rect">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endParaRPr>
            </a:p>
          </p:txBody>
        </p:sp>
        <p:sp>
          <p:nvSpPr>
            <p:cNvPr id="58" name="Rectangle 57">
              <a:extLst>
                <a:ext uri="{FF2B5EF4-FFF2-40B4-BE49-F238E27FC236}">
                  <a16:creationId xmlns:a16="http://schemas.microsoft.com/office/drawing/2014/main" id="{627F4B2E-C07B-4B93-8641-B59545252358}"/>
                </a:ext>
              </a:extLst>
            </p:cNvPr>
            <p:cNvSpPr/>
            <p:nvPr/>
          </p:nvSpPr>
          <p:spPr>
            <a:xfrm>
              <a:off x="2653394"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O</a:t>
              </a:r>
            </a:p>
          </p:txBody>
        </p:sp>
        <p:sp>
          <p:nvSpPr>
            <p:cNvPr id="59" name="Rectangle 58">
              <a:extLst>
                <a:ext uri="{FF2B5EF4-FFF2-40B4-BE49-F238E27FC236}">
                  <a16:creationId xmlns:a16="http://schemas.microsoft.com/office/drawing/2014/main" id="{816DD6DE-85FF-446B-91C9-6A0A8C0760A9}"/>
                </a:ext>
              </a:extLst>
            </p:cNvPr>
            <p:cNvSpPr/>
            <p:nvPr/>
          </p:nvSpPr>
          <p:spPr>
            <a:xfrm>
              <a:off x="3241223" y="397600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P</a:t>
              </a:r>
            </a:p>
          </p:txBody>
        </p:sp>
        <p:sp>
          <p:nvSpPr>
            <p:cNvPr id="60" name="Rectangle 59">
              <a:extLst>
                <a:ext uri="{FF2B5EF4-FFF2-40B4-BE49-F238E27FC236}">
                  <a16:creationId xmlns:a16="http://schemas.microsoft.com/office/drawing/2014/main" id="{D29838DA-FD51-44F1-9BBC-6B11ED6DEB4C}"/>
                </a:ext>
              </a:extLst>
            </p:cNvPr>
            <p:cNvSpPr/>
            <p:nvPr/>
          </p:nvSpPr>
          <p:spPr>
            <a:xfrm>
              <a:off x="889907" y="4563835"/>
              <a:ext cx="587829" cy="587829"/>
            </a:xfrm>
            <a:prstGeom prst="rect">
              <a:avLst/>
            </a:prstGeom>
            <a:solidFill>
              <a:srgbClr val="FF0000">
                <a:alpha val="50000"/>
              </a:srgb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Q</a:t>
              </a:r>
            </a:p>
          </p:txBody>
        </p:sp>
        <p:sp>
          <p:nvSpPr>
            <p:cNvPr id="61" name="Rectangle 60">
              <a:extLst>
                <a:ext uri="{FF2B5EF4-FFF2-40B4-BE49-F238E27FC236}">
                  <a16:creationId xmlns:a16="http://schemas.microsoft.com/office/drawing/2014/main" id="{E2F8AACD-4D9B-433D-907A-C854B2D5F59E}"/>
                </a:ext>
              </a:extLst>
            </p:cNvPr>
            <p:cNvSpPr/>
            <p:nvPr/>
          </p:nvSpPr>
          <p:spPr>
            <a:xfrm>
              <a:off x="1477736"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R</a:t>
              </a:r>
            </a:p>
          </p:txBody>
        </p:sp>
        <p:sp>
          <p:nvSpPr>
            <p:cNvPr id="62" name="Rectangle 61">
              <a:extLst>
                <a:ext uri="{FF2B5EF4-FFF2-40B4-BE49-F238E27FC236}">
                  <a16:creationId xmlns:a16="http://schemas.microsoft.com/office/drawing/2014/main" id="{B0607EED-7555-4637-9358-D8B2A5F8787D}"/>
                </a:ext>
              </a:extLst>
            </p:cNvPr>
            <p:cNvSpPr/>
            <p:nvPr/>
          </p:nvSpPr>
          <p:spPr>
            <a:xfrm>
              <a:off x="2065565" y="4563835"/>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S</a:t>
              </a:r>
            </a:p>
          </p:txBody>
        </p:sp>
        <p:sp>
          <p:nvSpPr>
            <p:cNvPr id="63" name="Rectangle 62">
              <a:extLst>
                <a:ext uri="{FF2B5EF4-FFF2-40B4-BE49-F238E27FC236}">
                  <a16:creationId xmlns:a16="http://schemas.microsoft.com/office/drawing/2014/main" id="{DC784139-A770-457D-80FC-249140CE881A}"/>
                </a:ext>
              </a:extLst>
            </p:cNvPr>
            <p:cNvSpPr/>
            <p:nvPr/>
          </p:nvSpPr>
          <p:spPr>
            <a:xfrm>
              <a:off x="2653394"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T</a:t>
              </a:r>
            </a:p>
          </p:txBody>
        </p:sp>
        <p:sp>
          <p:nvSpPr>
            <p:cNvPr id="64" name="Rectangle 63">
              <a:extLst>
                <a:ext uri="{FF2B5EF4-FFF2-40B4-BE49-F238E27FC236}">
                  <a16:creationId xmlns:a16="http://schemas.microsoft.com/office/drawing/2014/main" id="{DA6A406B-4179-4DCB-90E4-1C06071B186D}"/>
                </a:ext>
              </a:extLst>
            </p:cNvPr>
            <p:cNvSpPr/>
            <p:nvPr/>
          </p:nvSpPr>
          <p:spPr>
            <a:xfrm>
              <a:off x="3241223" y="4563834"/>
              <a:ext cx="587829" cy="587829"/>
            </a:xfrm>
            <a:prstGeom prst="rect">
              <a:avLst/>
            </a:prstGeom>
            <a:solidFill>
              <a:schemeClr val="accent6">
                <a:lumMod val="50000"/>
                <a:alpha val="50000"/>
              </a:schemeClr>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U</a:t>
              </a:r>
            </a:p>
          </p:txBody>
        </p:sp>
        <p:sp>
          <p:nvSpPr>
            <p:cNvPr id="65" name="Rectangle 64">
              <a:extLst>
                <a:ext uri="{FF2B5EF4-FFF2-40B4-BE49-F238E27FC236}">
                  <a16:creationId xmlns:a16="http://schemas.microsoft.com/office/drawing/2014/main" id="{1698A7DA-0A35-49A6-8785-6C17DB0FF683}"/>
                </a:ext>
              </a:extLst>
            </p:cNvPr>
            <p:cNvSpPr/>
            <p:nvPr/>
          </p:nvSpPr>
          <p:spPr>
            <a:xfrm>
              <a:off x="1477736"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B</a:t>
              </a:r>
            </a:p>
          </p:txBody>
        </p:sp>
        <p:sp>
          <p:nvSpPr>
            <p:cNvPr id="66" name="Rectangle 65">
              <a:extLst>
                <a:ext uri="{FF2B5EF4-FFF2-40B4-BE49-F238E27FC236}">
                  <a16:creationId xmlns:a16="http://schemas.microsoft.com/office/drawing/2014/main" id="{28C439B0-CA67-478D-8A5E-A4BD91B712E2}"/>
                </a:ext>
              </a:extLst>
            </p:cNvPr>
            <p:cNvSpPr/>
            <p:nvPr/>
          </p:nvSpPr>
          <p:spPr>
            <a:xfrm>
              <a:off x="2065565" y="2212521"/>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C</a:t>
              </a:r>
            </a:p>
          </p:txBody>
        </p:sp>
        <p:sp>
          <p:nvSpPr>
            <p:cNvPr id="67" name="Rectangle 66">
              <a:extLst>
                <a:ext uri="{FF2B5EF4-FFF2-40B4-BE49-F238E27FC236}">
                  <a16:creationId xmlns:a16="http://schemas.microsoft.com/office/drawing/2014/main" id="{3EC884CD-26B5-4C1D-82F3-DFD365E3B8ED}"/>
                </a:ext>
              </a:extLst>
            </p:cNvPr>
            <p:cNvSpPr/>
            <p:nvPr/>
          </p:nvSpPr>
          <p:spPr>
            <a:xfrm>
              <a:off x="2653394" y="2212520"/>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D</a:t>
              </a:r>
            </a:p>
          </p:txBody>
        </p:sp>
        <p:sp>
          <p:nvSpPr>
            <p:cNvPr id="68" name="Rectangle 67">
              <a:extLst>
                <a:ext uri="{FF2B5EF4-FFF2-40B4-BE49-F238E27FC236}">
                  <a16:creationId xmlns:a16="http://schemas.microsoft.com/office/drawing/2014/main" id="{62E920FC-D640-414E-9BC2-F855E4516B14}"/>
                </a:ext>
              </a:extLst>
            </p:cNvPr>
            <p:cNvSpPr/>
            <p:nvPr/>
          </p:nvSpPr>
          <p:spPr>
            <a:xfrm>
              <a:off x="2653394" y="2800349"/>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H</a:t>
              </a:r>
            </a:p>
          </p:txBody>
        </p:sp>
        <p:sp>
          <p:nvSpPr>
            <p:cNvPr id="69" name="Rectangle 68">
              <a:extLst>
                <a:ext uri="{FF2B5EF4-FFF2-40B4-BE49-F238E27FC236}">
                  <a16:creationId xmlns:a16="http://schemas.microsoft.com/office/drawing/2014/main" id="{69F7654E-CE45-450D-AC65-A36D6DDACADA}"/>
                </a:ext>
              </a:extLst>
            </p:cNvPr>
            <p:cNvSpPr/>
            <p:nvPr/>
          </p:nvSpPr>
          <p:spPr>
            <a:xfrm>
              <a:off x="2653394" y="3388177"/>
              <a:ext cx="587829" cy="587829"/>
            </a:xfrm>
            <a:prstGeom prst="rect">
              <a:avLst/>
            </a:prstGeom>
            <a:solidFill>
              <a:schemeClr val="accent6">
                <a:lumMod val="50000"/>
                <a:alpha val="50000"/>
              </a:scheme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600" b="1" dirty="0">
                  <a:solidFill>
                    <a:srgbClr val="002244"/>
                  </a:solidFill>
                  <a:latin typeface="Consolas" panose="020B0609020204030204" pitchFamily="49" charset="0"/>
                  <a:ea typeface="Linux Libertine" panose="02000503000000000000" pitchFamily="2" charset="0"/>
                  <a:cs typeface="Consolas" panose="020B0609020204030204" pitchFamily="49" charset="0"/>
                </a:rPr>
                <a:t>L</a:t>
              </a:r>
            </a:p>
          </p:txBody>
        </p:sp>
      </p:grpSp>
    </p:spTree>
    <p:extLst>
      <p:ext uri="{BB962C8B-B14F-4D97-AF65-F5344CB8AC3E}">
        <p14:creationId xmlns:p14="http://schemas.microsoft.com/office/powerpoint/2010/main" val="176315060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Office">
      <a:dk1>
        <a:srgbClr val="000000"/>
      </a:dk1>
      <a:lt1>
        <a:srgbClr val="FFFFFF"/>
      </a:lt1>
      <a:dk2>
        <a:srgbClr val="2E3948"/>
      </a:dk2>
      <a:lt2>
        <a:srgbClr val="E7E6E6"/>
      </a:lt2>
      <a:accent1>
        <a:srgbClr val="5A82CB"/>
      </a:accent1>
      <a:accent2>
        <a:srgbClr val="ED7D31"/>
      </a:accent2>
      <a:accent3>
        <a:srgbClr val="A3A3A3"/>
      </a:accent3>
      <a:accent4>
        <a:srgbClr val="CF9B00"/>
      </a:accent4>
      <a:accent5>
        <a:srgbClr val="5B9BD5"/>
      </a:accent5>
      <a:accent6>
        <a:srgbClr val="70AD47"/>
      </a:accent6>
      <a:hlink>
        <a:srgbClr val="D26012"/>
      </a:hlink>
      <a:folHlink>
        <a:srgbClr val="A9718D"/>
      </a:folHlink>
    </a:clrScheme>
    <a:fontScheme name="Savon">
      <a:majorFont>
        <a:latin typeface="Sagona Extra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agona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13117</TotalTime>
  <Words>6916</Words>
  <Application>Microsoft Office PowerPoint</Application>
  <PresentationFormat>Widescreen</PresentationFormat>
  <Paragraphs>1374</Paragraphs>
  <Slides>62</Slides>
  <Notes>61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62</vt:i4>
      </vt:variant>
    </vt:vector>
  </HeadingPairs>
  <TitlesOfParts>
    <vt:vector size="69" baseType="lpstr">
      <vt:lpstr>Arial</vt:lpstr>
      <vt:lpstr>Calibri</vt:lpstr>
      <vt:lpstr>Consolas</vt:lpstr>
      <vt:lpstr>Garamond</vt:lpstr>
      <vt:lpstr>Sagona Book</vt:lpstr>
      <vt:lpstr>Sagona ExtraLight</vt:lpstr>
      <vt:lpstr>SavonVTI</vt:lpstr>
      <vt:lpstr>Introduction to AI, SPR2022  Informed Search</vt:lpstr>
      <vt:lpstr>Brief Recap</vt:lpstr>
      <vt:lpstr>Brief Recap of Uninformed Search</vt:lpstr>
      <vt:lpstr>Brief Recap of Uninformed Search – The General Algorithm.</vt:lpstr>
      <vt:lpstr>Brief Recap – Different flavors of Uninformed Search</vt:lpstr>
      <vt:lpstr>Brief Recap – Different flavors of Uninformed Search</vt:lpstr>
      <vt:lpstr>Brief Recap – Different flavors of Uninformed Search</vt:lpstr>
      <vt:lpstr>Brief Recap – Iterative Deepening Search</vt:lpstr>
      <vt:lpstr>Uninformed Search vs. Informed Search</vt:lpstr>
      <vt:lpstr>Uninformed Search vs. Informed Search</vt:lpstr>
      <vt:lpstr>Uninformed Search vs. Informed Search</vt:lpstr>
      <vt:lpstr>Uninformed Search vs. Informed Search</vt:lpstr>
      <vt:lpstr>Heuristics</vt:lpstr>
      <vt:lpstr>Heuristics</vt:lpstr>
      <vt:lpstr>Heuristics</vt:lpstr>
      <vt:lpstr>Heuristics – in Grid World!</vt:lpstr>
      <vt:lpstr>Heuristics – Manhattan Distance</vt:lpstr>
      <vt:lpstr>Heuristics – Manhattan Distance</vt:lpstr>
      <vt:lpstr>Heuristics – Manhattan Distance</vt:lpstr>
      <vt:lpstr>Heuristics – Manhattan Distance</vt:lpstr>
      <vt:lpstr>Best First Search</vt:lpstr>
      <vt:lpstr>Best-First Search</vt:lpstr>
      <vt:lpstr>Greedy Search</vt:lpstr>
      <vt:lpstr>Greedy Search</vt:lpstr>
      <vt:lpstr>Greedy Search</vt:lpstr>
      <vt:lpstr>Greedy Search</vt:lpstr>
      <vt:lpstr>Greedy Search</vt:lpstr>
      <vt:lpstr>Greedy Search</vt:lpstr>
      <vt:lpstr>Greedy Search</vt:lpstr>
      <vt:lpstr>Greedy Search</vt:lpstr>
      <vt:lpstr>Greedy Search</vt:lpstr>
      <vt:lpstr>Best-First Search – A familiar algorithm!</vt:lpstr>
      <vt:lpstr>Properties of Greedy Search</vt:lpstr>
      <vt:lpstr>Properties of Greedy Search</vt:lpstr>
      <vt:lpstr>Properties of Greedy Search</vt:lpstr>
      <vt:lpstr>Properties of Greedy Search</vt:lpstr>
      <vt:lpstr>Complexity of Greedy Search</vt:lpstr>
      <vt:lpstr>A* Search</vt:lpstr>
      <vt:lpstr>Quick Notational Conventions</vt:lpstr>
      <vt:lpstr>A* Search</vt:lpstr>
      <vt:lpstr>A* Search</vt:lpstr>
      <vt:lpstr>A* Search</vt:lpstr>
      <vt:lpstr>A* Search</vt:lpstr>
      <vt:lpstr>A* Search</vt:lpstr>
      <vt:lpstr>A* Search</vt:lpstr>
      <vt:lpstr>A* Search</vt:lpstr>
      <vt:lpstr>A* Search</vt:lpstr>
      <vt:lpstr>A* Search</vt:lpstr>
      <vt:lpstr>A* and Heuristics.</vt:lpstr>
      <vt:lpstr>A* and Heuristics.</vt:lpstr>
      <vt:lpstr>Designing Heuristics.</vt:lpstr>
      <vt:lpstr>Designing Heuristics.</vt:lpstr>
      <vt:lpstr>Designing Heuristics.</vt:lpstr>
      <vt:lpstr>Designing Heuristics – comparing 8 puzzle heuristics.</vt:lpstr>
      <vt:lpstr>Designing Heuristics.</vt:lpstr>
      <vt:lpstr>Best-First Search</vt:lpstr>
      <vt:lpstr>General Search Algorithm</vt:lpstr>
      <vt:lpstr>General Search Algorithm</vt:lpstr>
      <vt:lpstr>Complexity of Best First Search</vt:lpstr>
      <vt:lpstr>Complexity of Best First Search</vt:lpstr>
      <vt:lpstr>Memory Bounded A* Search</vt:lpstr>
      <vt:lpstr>Memory Bounded A* 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AI, SPR2020  Philsophical Underpinnings</dc:title>
  <dc:creator>Benjamin Michael Samuel</dc:creator>
  <cp:lastModifiedBy>Ben Samuel</cp:lastModifiedBy>
  <cp:revision>599</cp:revision>
  <dcterms:created xsi:type="dcterms:W3CDTF">2020-01-13T18:17:54Z</dcterms:created>
  <dcterms:modified xsi:type="dcterms:W3CDTF">2022-02-07T15:48:31Z</dcterms:modified>
</cp:coreProperties>
</file>